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55"/>
  </p:notesMasterIdLst>
  <p:sldIdLst>
    <p:sldId id="618" r:id="rId2"/>
    <p:sldId id="616" r:id="rId3"/>
    <p:sldId id="630" r:id="rId4"/>
    <p:sldId id="567" r:id="rId5"/>
    <p:sldId id="631" r:id="rId6"/>
    <p:sldId id="617" r:id="rId7"/>
    <p:sldId id="623" r:id="rId8"/>
    <p:sldId id="634" r:id="rId9"/>
    <p:sldId id="635" r:id="rId10"/>
    <p:sldId id="636" r:id="rId11"/>
    <p:sldId id="622" r:id="rId12"/>
    <p:sldId id="624" r:id="rId13"/>
    <p:sldId id="637" r:id="rId14"/>
    <p:sldId id="638" r:id="rId15"/>
    <p:sldId id="621" r:id="rId16"/>
    <p:sldId id="625" r:id="rId17"/>
    <p:sldId id="639" r:id="rId18"/>
    <p:sldId id="626" r:id="rId19"/>
    <p:sldId id="633" r:id="rId20"/>
    <p:sldId id="640" r:id="rId21"/>
    <p:sldId id="627" r:id="rId22"/>
    <p:sldId id="628" r:id="rId23"/>
    <p:sldId id="629" r:id="rId24"/>
    <p:sldId id="518" r:id="rId25"/>
    <p:sldId id="608" r:id="rId26"/>
    <p:sldId id="641" r:id="rId27"/>
    <p:sldId id="642" r:id="rId28"/>
    <p:sldId id="632" r:id="rId29"/>
    <p:sldId id="643" r:id="rId30"/>
    <p:sldId id="644" r:id="rId31"/>
    <p:sldId id="264" r:id="rId32"/>
    <p:sldId id="553" r:id="rId33"/>
    <p:sldId id="601" r:id="rId34"/>
    <p:sldId id="507" r:id="rId35"/>
    <p:sldId id="514" r:id="rId36"/>
    <p:sldId id="519" r:id="rId37"/>
    <p:sldId id="520" r:id="rId38"/>
    <p:sldId id="508" r:id="rId39"/>
    <p:sldId id="522" r:id="rId40"/>
    <p:sldId id="515" r:id="rId41"/>
    <p:sldId id="523" r:id="rId42"/>
    <p:sldId id="509" r:id="rId43"/>
    <p:sldId id="524" r:id="rId44"/>
    <p:sldId id="296" r:id="rId45"/>
    <p:sldId id="513" r:id="rId46"/>
    <p:sldId id="512" r:id="rId47"/>
    <p:sldId id="619" r:id="rId48"/>
    <p:sldId id="612" r:id="rId49"/>
    <p:sldId id="526" r:id="rId50"/>
    <p:sldId id="613" r:id="rId51"/>
    <p:sldId id="614" r:id="rId52"/>
    <p:sldId id="511" r:id="rId53"/>
    <p:sldId id="610" r:id="rId54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EF5EA"/>
    <a:srgbClr val="05AE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821"/>
    <p:restoredTop sz="89089"/>
  </p:normalViewPr>
  <p:slideViewPr>
    <p:cSldViewPr snapToGrid="0">
      <p:cViewPr varScale="1">
        <p:scale>
          <a:sx n="121" d="100"/>
          <a:sy n="121" d="100"/>
        </p:scale>
        <p:origin x="60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93" d="100"/>
          <a:sy n="93" d="100"/>
        </p:scale>
        <p:origin x="3568" y="2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DBE83B-754F-B948-8CD7-D8047F5EE2C4}" type="datetimeFigureOut">
              <a:rPr kumimoji="1" lang="zh-TW" altLang="en-US" smtClean="0"/>
              <a:t>2025/9/30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836D1C-D09F-2A41-BBEA-6549EF3DDB65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514198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23889C-0E7F-065D-3C3A-00227DB541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7934D23C-E66D-6FDB-1595-D7DCE1E181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82636D80-B7EC-0055-4259-960F7F32A2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E2112FF-DCA9-86BB-901F-86284851FD1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703785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24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2103646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25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33956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26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583868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28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9072300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31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291947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/>
              <a:t>由輸入層到輸出層進行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655346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/>
              <a:t>由輸入層到輸出層進行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24731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1359550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10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132872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11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238979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14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705811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17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1428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19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288809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TW" altLang="en-US"/>
              <a:t>按一下以編輯母片子標題樣式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F68E2-58F2-4D09-BE8B-E3BD06533059}" type="datetimeFigureOut">
              <a:rPr lang="en-US" dirty="0"/>
              <a:t>9/30/25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5534282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6473-DF6D-4702-B328-E0DD40540A4E}" type="datetimeFigureOut">
              <a:rPr lang="en-US" dirty="0"/>
              <a:t>9/30/25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5B6B208-0D45-71D0-C7BE-D6974D30E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56088"/>
            <a:ext cx="10058400" cy="1033416"/>
          </a:xfrm>
        </p:spPr>
        <p:txBody>
          <a:bodyPr/>
          <a:lstStyle>
            <a:lvl1pPr marL="0"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106847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F7E3A-B166-407D-9866-32884E7D5B37}" type="datetimeFigureOut">
              <a:rPr lang="en-US" dirty="0"/>
              <a:t>9/30/25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143666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3143" y="356088"/>
            <a:ext cx="10918371" cy="1033416"/>
          </a:xfrm>
        </p:spPr>
        <p:txBody>
          <a:bodyPr/>
          <a:lstStyle>
            <a:lvl1pPr marL="0"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3143" y="1845734"/>
            <a:ext cx="10918371" cy="402336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400"/>
            </a:lvl1pPr>
          </a:lstStyle>
          <a:p>
            <a:endParaRPr lang="en-US" dirty="0"/>
          </a:p>
        </p:txBody>
      </p:sp>
      <p:pic>
        <p:nvPicPr>
          <p:cNvPr id="8" name="圖片 7" descr="一張含有 黑暗, 鮮豔, 圓形, 對稱 的圖片&#10;&#10;自動產生的描述">
            <a:extLst>
              <a:ext uri="{FF2B5EF4-FFF2-40B4-BE49-F238E27FC236}">
                <a16:creationId xmlns:a16="http://schemas.microsoft.com/office/drawing/2014/main" id="{7B42FF8E-DE09-ED24-7D18-F64355A345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020" y="6349567"/>
            <a:ext cx="462323" cy="453571"/>
          </a:xfrm>
          <a:prstGeom prst="rect">
            <a:avLst/>
          </a:prstGeom>
        </p:spPr>
      </p:pic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47DAD89E-131D-FDCA-9260-AC4191103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12955" y="6415560"/>
            <a:ext cx="1312025" cy="365125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fld id="{6113E31D-E2AB-40D1-8B51-AFA5AFEF393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868380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 dirty="0"/>
              <a:t>9/30/25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9116564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4D41-86C1-4908-B66A-0B50CEB3BF29}" type="datetimeFigureOut">
              <a:rPr lang="en-US" dirty="0"/>
              <a:t>9/30/25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3DAB314-DF41-49F3-8643-5960470A9A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56088"/>
            <a:ext cx="10058400" cy="10334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649639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6E2C-56C1-4E0D-A793-0088A7FDD37E}" type="datetimeFigureOut">
              <a:rPr lang="en-US" dirty="0"/>
              <a:t>9/30/25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26FF28B-EE0C-0976-1882-688F90260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56088"/>
            <a:ext cx="10058400" cy="10334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3792004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dirty="0"/>
              <a:t>9/30/25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78DE478E-C0B1-6FFC-0061-DA2334C3F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56088"/>
            <a:ext cx="10058400" cy="10334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6719898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 dirty="0"/>
              <a:t>9/30/25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310670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2ABBEA6-7C60-4B02-AE87-00D78D8422AF}" type="datetimeFigureOut">
              <a:rPr lang="en-US" dirty="0"/>
              <a:t>9/30/25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226812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D897-D46E-4AD2-BD9B-49DD3E640873}" type="datetimeFigureOut">
              <a:rPr lang="en-US" dirty="0"/>
              <a:t>9/30/25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161626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676003" y="1355758"/>
            <a:ext cx="10839994" cy="45719"/>
          </a:xfrm>
          <a:prstGeom prst="rect">
            <a:avLst/>
          </a:prstGeom>
          <a:solidFill>
            <a:srgbClr val="05AED6"/>
          </a:solidFill>
          <a:ln>
            <a:solidFill>
              <a:srgbClr val="05AE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356088"/>
            <a:ext cx="10058400" cy="10334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CGU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1012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mcps5601/CGUDL_2025_fall" TargetMode="External"/><Relationship Id="rId5" Type="http://schemas.openxmlformats.org/officeDocument/2006/relationships/hyperlink" Target="https://app.sli.do/event/r6bsGhmsqjXx3WLiJiGQdT" TargetMode="Externa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9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7" Type="http://schemas.openxmlformats.org/officeDocument/2006/relationships/image" Target="../media/image3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201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201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jpeg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7" Type="http://schemas.openxmlformats.org/officeDocument/2006/relationships/image" Target="../media/image260.png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0.png"/><Relationship Id="rId5" Type="http://schemas.openxmlformats.org/officeDocument/2006/relationships/image" Target="../media/image240.png"/><Relationship Id="rId4" Type="http://schemas.openxmlformats.org/officeDocument/2006/relationships/image" Target="../media/image2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7" Type="http://schemas.openxmlformats.org/officeDocument/2006/relationships/image" Target="../media/image260.png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0.png"/><Relationship Id="rId5" Type="http://schemas.openxmlformats.org/officeDocument/2006/relationships/image" Target="../media/image270.png"/><Relationship Id="rId4" Type="http://schemas.openxmlformats.org/officeDocument/2006/relationships/image" Target="../media/image2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7" Type="http://schemas.openxmlformats.org/officeDocument/2006/relationships/image" Target="../media/image280.png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0.png"/><Relationship Id="rId5" Type="http://schemas.openxmlformats.org/officeDocument/2006/relationships/image" Target="../media/image290.png"/><Relationship Id="rId4" Type="http://schemas.openxmlformats.org/officeDocument/2006/relationships/image" Target="../media/image23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1.png"/><Relationship Id="rId3" Type="http://schemas.openxmlformats.org/officeDocument/2006/relationships/image" Target="../media/image42.png"/><Relationship Id="rId7" Type="http://schemas.openxmlformats.org/officeDocument/2006/relationships/image" Target="../media/image29.jpeg"/><Relationship Id="rId12" Type="http://schemas.openxmlformats.org/officeDocument/2006/relationships/image" Target="../media/image50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11" Type="http://schemas.openxmlformats.org/officeDocument/2006/relationships/image" Target="../media/image49.png"/><Relationship Id="rId5" Type="http://schemas.openxmlformats.org/officeDocument/2006/relationships/image" Target="../media/image44.png"/><Relationship Id="rId15" Type="http://schemas.openxmlformats.org/officeDocument/2006/relationships/image" Target="../media/image53.png"/><Relationship Id="rId10" Type="http://schemas.openxmlformats.org/officeDocument/2006/relationships/image" Target="../media/image48.png"/><Relationship Id="rId4" Type="http://schemas.openxmlformats.org/officeDocument/2006/relationships/image" Target="../media/image43.png"/><Relationship Id="rId9" Type="http://schemas.openxmlformats.org/officeDocument/2006/relationships/image" Target="../media/image47.png"/><Relationship Id="rId14" Type="http://schemas.openxmlformats.org/officeDocument/2006/relationships/image" Target="../media/image5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e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mcps5601/CGUDL_2025_fall" TargetMode="External"/><Relationship Id="rId5" Type="http://schemas.openxmlformats.org/officeDocument/2006/relationships/hyperlink" Target="https://app.sli.do/event/r6bsGhmsqjXx3WLiJiGQdT" TargetMode="External"/><Relationship Id="rId4" Type="http://schemas.openxmlformats.org/officeDocument/2006/relationships/image" Target="../media/image4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pytorch.org/text/stable/datasets.html" TargetMode="External"/><Relationship Id="rId2" Type="http://schemas.openxmlformats.org/officeDocument/2006/relationships/hyperlink" Target="https://pytorch.org/vision/0.20/datasets.html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17" Type="http://schemas.openxmlformats.org/officeDocument/2006/relationships/image" Target="../media/image26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5" Type="http://schemas.openxmlformats.org/officeDocument/2006/relationships/image" Target="../media/image2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pytorch.org/docs/stable/generated/torch.optim.RMSprop.html#torch.optim.RMSprop" TargetMode="External"/><Relationship Id="rId2" Type="http://schemas.openxmlformats.org/officeDocument/2006/relationships/hyperlink" Target="https://pytorch.org/docs/stable/generated/torch.optim.SGD.html#torch.optim.SGD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pytorch.org/docs/stable/generated/torch.optim.AdamW.html#torch.optim.AdamW" TargetMode="External"/><Relationship Id="rId4" Type="http://schemas.openxmlformats.org/officeDocument/2006/relationships/hyperlink" Target="https://pytorch.org/docs/stable/generated/torch.optim.Adam.html#torch.optim.Adam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pytorch.org/docs/stable/generated/torch.nn.MSELoss.html#torch.nn.MSELoss" TargetMode="External"/><Relationship Id="rId2" Type="http://schemas.openxmlformats.org/officeDocument/2006/relationships/hyperlink" Target="https://pytorch.org/docs/stable/generated/torch.nn.CrossEntropyLoss.html#torch.nn.CrossEntropyLoss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ytorch.org/docs/stable/generated/torch.nn.BCELoss.html#torch.nn.BCELoss" TargetMode="Externa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17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5" Type="http://schemas.openxmlformats.org/officeDocument/2006/relationships/image" Target="../media/image2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CF4440-C534-D9B9-8475-6C7BB86D4C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圓角矩形 4">
            <a:extLst>
              <a:ext uri="{FF2B5EF4-FFF2-40B4-BE49-F238E27FC236}">
                <a16:creationId xmlns:a16="http://schemas.microsoft.com/office/drawing/2014/main" id="{66AF37A1-34B0-8047-6569-6FBE4EFAFBE8}"/>
              </a:ext>
            </a:extLst>
          </p:cNvPr>
          <p:cNvSpPr/>
          <p:nvPr/>
        </p:nvSpPr>
        <p:spPr>
          <a:xfrm>
            <a:off x="667422" y="2025546"/>
            <a:ext cx="10857156" cy="2426189"/>
          </a:xfrm>
          <a:prstGeom prst="roundRect">
            <a:avLst/>
          </a:prstGeom>
          <a:solidFill>
            <a:srgbClr val="9EF5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646FE3AD-A4F9-34B7-4A17-FA32345C9F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1959" y="1006002"/>
            <a:ext cx="5437882" cy="3224045"/>
          </a:xfrm>
        </p:spPr>
        <p:txBody>
          <a:bodyPr anchor="b">
            <a:normAutofit/>
          </a:bodyPr>
          <a:lstStyle/>
          <a:p>
            <a:r>
              <a:rPr kumimoji="1" lang="zh-TW" altLang="en-US" sz="5800" b="1" dirty="0">
                <a:ea typeface="Microsoft JhengHei" panose="020B0604030504040204" pitchFamily="34" charset="-120"/>
              </a:rPr>
              <a:t>深度學習</a:t>
            </a:r>
            <a:br>
              <a:rPr kumimoji="1" lang="en-US" altLang="zh-TW" sz="5800" b="1" dirty="0">
                <a:ea typeface="Microsoft JhengHei" panose="020B0604030504040204" pitchFamily="34" charset="-120"/>
              </a:rPr>
            </a:br>
            <a:r>
              <a:rPr kumimoji="1" lang="en-US" altLang="zh-TW" sz="5800" b="1" dirty="0">
                <a:ea typeface="Microsoft JhengHei" panose="020B0604030504040204" pitchFamily="34" charset="-120"/>
              </a:rPr>
              <a:t>Deep Learning</a:t>
            </a:r>
            <a:endParaRPr kumimoji="1" lang="zh-TW" altLang="en-US" sz="5800" b="1" dirty="0">
              <a:ea typeface="Microsoft JhengHei" panose="020B0604030504040204" pitchFamily="34" charset="-12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75CDD251-0571-D387-5593-67FF291A4BDD}"/>
              </a:ext>
            </a:extLst>
          </p:cNvPr>
          <p:cNvSpPr txBox="1"/>
          <p:nvPr/>
        </p:nvSpPr>
        <p:spPr>
          <a:xfrm>
            <a:off x="901959" y="4749453"/>
            <a:ext cx="47237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3600" b="1" dirty="0">
                <a:solidFill>
                  <a:srgbClr val="0070C0"/>
                </a:solidFill>
                <a:latin typeface="+mj-lt"/>
                <a:cs typeface="Calibri" panose="020F0502020204030204" pitchFamily="34" charset="0"/>
              </a:rPr>
              <a:t>常見目標函數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006AE00F-E51B-5F20-FDEF-9363882AEF73}"/>
              </a:ext>
            </a:extLst>
          </p:cNvPr>
          <p:cNvSpPr txBox="1"/>
          <p:nvPr/>
        </p:nvSpPr>
        <p:spPr>
          <a:xfrm>
            <a:off x="901959" y="5827136"/>
            <a:ext cx="42279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000" b="1" dirty="0">
                <a:latin typeface="+mj-lt"/>
                <a:ea typeface="Microsoft JhengHei" panose="020B0604030504040204" pitchFamily="34" charset="-120"/>
                <a:cs typeface="Calibri" panose="020F0502020204030204" pitchFamily="34" charset="0"/>
              </a:rPr>
              <a:t>Instructor: </a:t>
            </a:r>
            <a:r>
              <a:rPr kumimoji="1" lang="zh-TW" altLang="en-US" sz="2000" b="1" dirty="0">
                <a:latin typeface="+mj-lt"/>
                <a:ea typeface="Microsoft JhengHei" panose="020B0604030504040204" pitchFamily="34" charset="-120"/>
                <a:cs typeface="Calibri" panose="020F0502020204030204" pitchFamily="34" charset="0"/>
              </a:rPr>
              <a:t>林英嘉 </a:t>
            </a:r>
            <a:r>
              <a:rPr kumimoji="1" lang="en-US" altLang="zh-TW" sz="2000" b="1" dirty="0">
                <a:latin typeface="+mj-lt"/>
                <a:ea typeface="Microsoft JhengHei" panose="020B0604030504040204" pitchFamily="34" charset="-120"/>
                <a:cs typeface="Calibri" panose="020F0502020204030204" pitchFamily="34" charset="0"/>
              </a:rPr>
              <a:t>(Ying-Jia Lin)</a:t>
            </a:r>
          </a:p>
          <a:p>
            <a:r>
              <a:rPr kumimoji="1" lang="en-US" altLang="zh-TW" sz="2000" b="1" dirty="0">
                <a:latin typeface="+mj-lt"/>
                <a:ea typeface="Microsoft JhengHei" panose="020B0604030504040204" pitchFamily="34" charset="-120"/>
                <a:cs typeface="Calibri" panose="020F0502020204030204" pitchFamily="34" charset="0"/>
              </a:rPr>
              <a:t>2025/10/01</a:t>
            </a:r>
            <a:endParaRPr kumimoji="1" lang="zh-TW" altLang="en-US" sz="2000" b="1" dirty="0">
              <a:latin typeface="+mj-lt"/>
              <a:ea typeface="Microsoft JhengHei" panose="020B0604030504040204" pitchFamily="34" charset="-120"/>
              <a:cs typeface="Calibri" panose="020F0502020204030204" pitchFamily="34" charset="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2709A589-4AE7-030F-D0FA-B92F77218F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9528" y="253272"/>
            <a:ext cx="1468923" cy="1468923"/>
          </a:xfrm>
          <a:prstGeom prst="rect">
            <a:avLst/>
          </a:prstGeom>
        </p:spPr>
      </p:pic>
      <p:pic>
        <p:nvPicPr>
          <p:cNvPr id="11" name="圖片 10" descr="一張含有 螢幕擷取畫面, 樣式, 圓形, 圖形 的圖片&#10;&#10;AI 產生的內容可能不正確。">
            <a:extLst>
              <a:ext uri="{FF2B5EF4-FFF2-40B4-BE49-F238E27FC236}">
                <a16:creationId xmlns:a16="http://schemas.microsoft.com/office/drawing/2014/main" id="{0E86EB80-E962-A64B-0803-99EDE9920D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3795" y="4533398"/>
            <a:ext cx="1960729" cy="1960729"/>
          </a:xfrm>
          <a:prstGeom prst="rect">
            <a:avLst/>
          </a:prstGeom>
        </p:spPr>
      </p:pic>
      <p:sp>
        <p:nvSpPr>
          <p:cNvPr id="9" name="文字方塊 8">
            <a:hlinkClick r:id="rId5"/>
            <a:extLst>
              <a:ext uri="{FF2B5EF4-FFF2-40B4-BE49-F238E27FC236}">
                <a16:creationId xmlns:a16="http://schemas.microsoft.com/office/drawing/2014/main" id="{3FF6F20A-489E-D7F1-392B-CF674A8A8DFA}"/>
              </a:ext>
            </a:extLst>
          </p:cNvPr>
          <p:cNvSpPr txBox="1"/>
          <p:nvPr/>
        </p:nvSpPr>
        <p:spPr>
          <a:xfrm>
            <a:off x="8884426" y="6296804"/>
            <a:ext cx="1825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hlinkClick r:id="rId5"/>
              </a:rPr>
              <a:t>Slido # DL1001</a:t>
            </a:r>
            <a:endParaRPr kumimoji="1" lang="zh-TW" altLang="en-US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9EB5C4E4-6AEF-8B35-7F5F-CF0666984E0B}"/>
              </a:ext>
            </a:extLst>
          </p:cNvPr>
          <p:cNvSpPr txBox="1"/>
          <p:nvPr/>
        </p:nvSpPr>
        <p:spPr>
          <a:xfrm>
            <a:off x="6014785" y="6296804"/>
            <a:ext cx="2038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hlinkClick r:id="rId6"/>
              </a:rPr>
              <a:t>Course GitHub</a:t>
            </a:r>
            <a:endParaRPr kumimoji="1"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0B89024-5323-ED08-1EB1-92FC9A5923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11246" y="4708872"/>
            <a:ext cx="1571792" cy="1571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7421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932C43F-7E03-1A61-65D7-0715F92C8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Entropy</a:t>
            </a:r>
            <a:r>
              <a:rPr kumimoji="1" lang="zh-TW" altLang="en-US" dirty="0"/>
              <a:t>：最低的傳輸成本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0FED175-D386-C383-E285-6ABEB157D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E157FFE0-EF3C-E4B6-89E7-B48C2FB20FB0}"/>
              </a:ext>
            </a:extLst>
          </p:cNvPr>
          <p:cNvSpPr txBox="1"/>
          <p:nvPr/>
        </p:nvSpPr>
        <p:spPr>
          <a:xfrm>
            <a:off x="942714" y="2411603"/>
            <a:ext cx="158558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TW" sz="2800" dirty="0"/>
              <a:t>Entropy</a:t>
            </a:r>
            <a:endParaRPr lang="zh-TW" altLang="en-US" sz="28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A8D40CF5-E3B4-AE6B-D14B-BF84220EBED7}"/>
                  </a:ext>
                </a:extLst>
              </p:cNvPr>
              <p:cNvSpPr txBox="1"/>
              <p:nvPr/>
            </p:nvSpPr>
            <p:spPr>
              <a:xfrm>
                <a:off x="2283734" y="3773984"/>
                <a:ext cx="3297024" cy="78380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TW" alt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</m:d>
                      <m:r>
                        <a:rPr lang="zh-TW" altLang="en-US" sz="24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TW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zh-TW" altLang="en-US" sz="24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func>
                        <m:funcPr>
                          <m:ctrlP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zh-TW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zh-TW" altLang="en-US" sz="24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zh-TW" altLang="en-US" sz="24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f>
                            <m:fPr>
                              <m:ctrlPr>
                                <a:rPr lang="zh-TW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TW" altLang="en-US" sz="24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zh-TW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A8D40CF5-E3B4-AE6B-D14B-BF84220EBE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3734" y="3773984"/>
                <a:ext cx="3297024" cy="783804"/>
              </a:xfrm>
              <a:prstGeom prst="rect">
                <a:avLst/>
              </a:prstGeom>
              <a:blipFill>
                <a:blip r:embed="rId3"/>
                <a:stretch>
                  <a:fillRect b="-476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圓角矩形 6">
            <a:extLst>
              <a:ext uri="{FF2B5EF4-FFF2-40B4-BE49-F238E27FC236}">
                <a16:creationId xmlns:a16="http://schemas.microsoft.com/office/drawing/2014/main" id="{D02DA14E-6398-916E-DCD5-10EC266162B3}"/>
              </a:ext>
            </a:extLst>
          </p:cNvPr>
          <p:cNvSpPr/>
          <p:nvPr/>
        </p:nvSpPr>
        <p:spPr>
          <a:xfrm>
            <a:off x="3135676" y="2285095"/>
            <a:ext cx="3089173" cy="79892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2400" dirty="0">
                <a:solidFill>
                  <a:schemeClr val="tx1"/>
                </a:solidFill>
              </a:rPr>
              <a:t>每個事件發生的</a:t>
            </a:r>
            <a:r>
              <a:rPr kumimoji="1" lang="zh-TW" altLang="en-US" sz="2400" b="1" dirty="0">
                <a:solidFill>
                  <a:schemeClr val="tx1"/>
                </a:solidFill>
              </a:rPr>
              <a:t>機率</a:t>
            </a:r>
          </a:p>
        </p:txBody>
      </p:sp>
      <p:sp>
        <p:nvSpPr>
          <p:cNvPr id="8" name="圓角矩形 7">
            <a:extLst>
              <a:ext uri="{FF2B5EF4-FFF2-40B4-BE49-F238E27FC236}">
                <a16:creationId xmlns:a16="http://schemas.microsoft.com/office/drawing/2014/main" id="{808ABFE1-583B-C78D-20A8-B840B08F1F0A}"/>
              </a:ext>
            </a:extLst>
          </p:cNvPr>
          <p:cNvSpPr/>
          <p:nvPr/>
        </p:nvSpPr>
        <p:spPr>
          <a:xfrm>
            <a:off x="6956033" y="2270607"/>
            <a:ext cx="4280717" cy="79892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>
                <a:solidFill>
                  <a:schemeClr val="tx1"/>
                </a:solidFill>
              </a:rPr>
              <a:t>log(</a:t>
            </a:r>
            <a:r>
              <a:rPr kumimoji="1" lang="zh-TW" altLang="en-US" sz="2400" dirty="0">
                <a:solidFill>
                  <a:schemeClr val="tx1"/>
                </a:solidFill>
              </a:rPr>
              <a:t>每個事件發生的</a:t>
            </a:r>
            <a:r>
              <a:rPr kumimoji="1" lang="zh-TW" altLang="en-US" sz="2400" b="1" dirty="0">
                <a:solidFill>
                  <a:schemeClr val="tx1"/>
                </a:solidFill>
              </a:rPr>
              <a:t>資訊量</a:t>
            </a:r>
            <a:r>
              <a:rPr kumimoji="1" lang="en-US" altLang="zh-TW" sz="2400" dirty="0">
                <a:solidFill>
                  <a:schemeClr val="tx1"/>
                </a:solidFill>
              </a:rPr>
              <a:t>)</a:t>
            </a:r>
            <a:endParaRPr kumimoji="1"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5D84EDA9-79CB-AD37-DBFA-15DF60FEB7A6}"/>
              </a:ext>
            </a:extLst>
          </p:cNvPr>
          <p:cNvSpPr txBox="1"/>
          <p:nvPr/>
        </p:nvSpPr>
        <p:spPr>
          <a:xfrm>
            <a:off x="2283734" y="2378386"/>
            <a:ext cx="7918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3600" b="1" dirty="0"/>
              <a:t>=</a:t>
            </a:r>
            <a:endParaRPr kumimoji="1" lang="zh-TW" altLang="en-US" sz="3600" b="1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EF7C12EE-D6BA-68CD-B07D-88B0E25A2306}"/>
              </a:ext>
            </a:extLst>
          </p:cNvPr>
          <p:cNvSpPr txBox="1"/>
          <p:nvPr/>
        </p:nvSpPr>
        <p:spPr>
          <a:xfrm>
            <a:off x="6224849" y="2346902"/>
            <a:ext cx="7918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3600" b="1" dirty="0"/>
              <a:t>x</a:t>
            </a:r>
            <a:endParaRPr kumimoji="1" lang="zh-TW" altLang="en-US" sz="3600" b="1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FBD9339E-1072-2A08-44CC-81B958EC5064}"/>
              </a:ext>
            </a:extLst>
          </p:cNvPr>
          <p:cNvSpPr txBox="1"/>
          <p:nvPr/>
        </p:nvSpPr>
        <p:spPr>
          <a:xfrm>
            <a:off x="5580758" y="4045781"/>
            <a:ext cx="59458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dirty="0"/>
              <a:t>&lt;- </a:t>
            </a:r>
            <a:r>
              <a:rPr kumimoji="1" lang="zh-TW" altLang="en-US" sz="2000" dirty="0"/>
              <a:t>通常是自然對數，本堂課以</a:t>
            </a:r>
            <a:r>
              <a:rPr kumimoji="1" lang="en-US" altLang="zh-TW" sz="2000" dirty="0"/>
              <a:t>2</a:t>
            </a:r>
            <a:r>
              <a:rPr kumimoji="1" lang="zh-TW" altLang="en-US" sz="2000" dirty="0"/>
              <a:t>為底數作為範例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68E198D3-1F16-3F48-403A-B043CE16D33D}"/>
                  </a:ext>
                </a:extLst>
              </p:cNvPr>
              <p:cNvSpPr txBox="1"/>
              <p:nvPr/>
            </p:nvSpPr>
            <p:spPr>
              <a:xfrm>
                <a:off x="3377836" y="4829585"/>
                <a:ext cx="2202922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40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TW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zh-TW" altLang="en-US" sz="24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zh-TW" alt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zh-TW" altLang="en-US" sz="2400">
                              <a:latin typeface="Cambria Math" panose="02040503050406030204" pitchFamily="18" charset="0"/>
                            </a:rPr>
                            <m:t>log</m:t>
                          </m:r>
                        </m:e>
                        <m:sub>
                          <m:r>
                            <a:rPr lang="zh-TW" altLang="en-US" sz="240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zh-TW" altLang="en-US" sz="2400" i="1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68E198D3-1F16-3F48-403A-B043CE16D3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7836" y="4829585"/>
                <a:ext cx="2202922" cy="461665"/>
              </a:xfrm>
              <a:prstGeom prst="rect">
                <a:avLst/>
              </a:prstGeom>
              <a:blipFill>
                <a:blip r:embed="rId4"/>
                <a:stretch>
                  <a:fillRect b="-1891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28844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1" grpId="0"/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932C43F-7E03-1A61-65D7-0715F92C8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Entropy</a:t>
            </a:r>
            <a:r>
              <a:rPr kumimoji="1" lang="zh-TW" altLang="en-US" dirty="0"/>
              <a:t>：最低的傳輸成本 </a:t>
            </a:r>
            <a:r>
              <a:rPr kumimoji="1" lang="en-US" altLang="zh-TW" dirty="0"/>
              <a:t>(</a:t>
            </a:r>
            <a:r>
              <a:rPr kumimoji="1" lang="zh-TW" altLang="en-US" dirty="0"/>
              <a:t>以</a:t>
            </a:r>
            <a:r>
              <a:rPr kumimoji="1" lang="zh-TW" altLang="en-US" sz="4800" dirty="0"/>
              <a:t>🇹🇼</a:t>
            </a:r>
            <a:r>
              <a:rPr kumimoji="1" lang="zh-TW" altLang="en-US" dirty="0"/>
              <a:t>為例</a:t>
            </a:r>
            <a:r>
              <a:rPr kumimoji="1" lang="en-US" altLang="zh-TW" dirty="0"/>
              <a:t>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0FED175-D386-C383-E285-6ABEB157D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22" name="太陽 21">
            <a:extLst>
              <a:ext uri="{FF2B5EF4-FFF2-40B4-BE49-F238E27FC236}">
                <a16:creationId xmlns:a16="http://schemas.microsoft.com/office/drawing/2014/main" id="{2D1726F3-967C-432E-6DB9-C8477567FC15}"/>
              </a:ext>
            </a:extLst>
          </p:cNvPr>
          <p:cNvSpPr/>
          <p:nvPr/>
        </p:nvSpPr>
        <p:spPr>
          <a:xfrm>
            <a:off x="1265584" y="3292272"/>
            <a:ext cx="1208689" cy="1208689"/>
          </a:xfrm>
          <a:prstGeom prst="sun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pic>
        <p:nvPicPr>
          <p:cNvPr id="23" name="圖形 22" descr="下雨 外框">
            <a:extLst>
              <a:ext uri="{FF2B5EF4-FFF2-40B4-BE49-F238E27FC236}">
                <a16:creationId xmlns:a16="http://schemas.microsoft.com/office/drawing/2014/main" id="{D4364249-1E12-DEC7-DD2D-1BE3A16C9B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15659" y="5328207"/>
            <a:ext cx="1308538" cy="1308538"/>
          </a:xfrm>
          <a:prstGeom prst="rect">
            <a:avLst/>
          </a:prstGeom>
        </p:spPr>
      </p:pic>
      <p:sp>
        <p:nvSpPr>
          <p:cNvPr id="24" name="文字方塊 23">
            <a:extLst>
              <a:ext uri="{FF2B5EF4-FFF2-40B4-BE49-F238E27FC236}">
                <a16:creationId xmlns:a16="http://schemas.microsoft.com/office/drawing/2014/main" id="{1EDFA6BB-6B02-5C17-7720-38A60E6388EF}"/>
              </a:ext>
            </a:extLst>
          </p:cNvPr>
          <p:cNvSpPr txBox="1"/>
          <p:nvPr/>
        </p:nvSpPr>
        <p:spPr>
          <a:xfrm>
            <a:off x="2985016" y="3604229"/>
            <a:ext cx="14399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3200" dirty="0"/>
              <a:t>50%</a:t>
            </a:r>
            <a:endParaRPr kumimoji="1" lang="zh-TW" altLang="en-US" sz="3200" dirty="0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AE27E107-D130-DD70-72DB-3F95FA7DB791}"/>
              </a:ext>
            </a:extLst>
          </p:cNvPr>
          <p:cNvSpPr txBox="1"/>
          <p:nvPr/>
        </p:nvSpPr>
        <p:spPr>
          <a:xfrm>
            <a:off x="2985015" y="5690088"/>
            <a:ext cx="14399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3200" dirty="0"/>
              <a:t>25%</a:t>
            </a:r>
            <a:endParaRPr kumimoji="1" lang="zh-TW" altLang="en-US" sz="3200" dirty="0"/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96D58FE7-2B83-937E-9E84-C08976DBDEF0}"/>
              </a:ext>
            </a:extLst>
          </p:cNvPr>
          <p:cNvSpPr txBox="1"/>
          <p:nvPr/>
        </p:nvSpPr>
        <p:spPr>
          <a:xfrm>
            <a:off x="2832612" y="2699103"/>
            <a:ext cx="17447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3200" b="1" dirty="0"/>
              <a:t>機率</a:t>
            </a:r>
            <a:r>
              <a:rPr kumimoji="1" lang="en-US" altLang="zh-TW" sz="3200" b="1" dirty="0"/>
              <a:t> (P)</a:t>
            </a:r>
            <a:endParaRPr kumimoji="1" lang="zh-TW" altLang="en-US" sz="3200" b="1" dirty="0"/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F8F692BE-1200-EBB2-802C-2AD8448BA371}"/>
              </a:ext>
            </a:extLst>
          </p:cNvPr>
          <p:cNvSpPr txBox="1"/>
          <p:nvPr/>
        </p:nvSpPr>
        <p:spPr>
          <a:xfrm>
            <a:off x="4665669" y="2699102"/>
            <a:ext cx="17447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3200" b="1" dirty="0"/>
              <a:t> 1 / P</a:t>
            </a:r>
            <a:endParaRPr kumimoji="1" lang="zh-TW" altLang="en-US" sz="3200" b="1" dirty="0"/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7382C16F-E846-00D9-17E9-D46FAFB88633}"/>
              </a:ext>
            </a:extLst>
          </p:cNvPr>
          <p:cNvSpPr txBox="1"/>
          <p:nvPr/>
        </p:nvSpPr>
        <p:spPr>
          <a:xfrm>
            <a:off x="4818070" y="3604229"/>
            <a:ext cx="14399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3200" dirty="0"/>
              <a:t>2</a:t>
            </a:r>
            <a:endParaRPr kumimoji="1" lang="zh-TW" altLang="en-US" sz="3200" dirty="0"/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0BB1D988-2AB1-2FCC-1866-DB070BFD1378}"/>
              </a:ext>
            </a:extLst>
          </p:cNvPr>
          <p:cNvSpPr txBox="1"/>
          <p:nvPr/>
        </p:nvSpPr>
        <p:spPr>
          <a:xfrm>
            <a:off x="4818070" y="5690087"/>
            <a:ext cx="14399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3200" dirty="0"/>
              <a:t>4</a:t>
            </a:r>
            <a:endParaRPr kumimoji="1" lang="zh-TW" altLang="en-US" sz="3200" dirty="0"/>
          </a:p>
        </p:txBody>
      </p:sp>
      <p:pic>
        <p:nvPicPr>
          <p:cNvPr id="30" name="圖形 29" descr="雲朵 外框">
            <a:extLst>
              <a:ext uri="{FF2B5EF4-FFF2-40B4-BE49-F238E27FC236}">
                <a16:creationId xmlns:a16="http://schemas.microsoft.com/office/drawing/2014/main" id="{0BE1F847-C73C-6F79-080C-6A56E9B7C4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52083" y="4397877"/>
            <a:ext cx="1033415" cy="1033415"/>
          </a:xfrm>
          <a:prstGeom prst="rect">
            <a:avLst/>
          </a:prstGeom>
        </p:spPr>
      </p:pic>
      <p:sp>
        <p:nvSpPr>
          <p:cNvPr id="31" name="文字方塊 30">
            <a:extLst>
              <a:ext uri="{FF2B5EF4-FFF2-40B4-BE49-F238E27FC236}">
                <a16:creationId xmlns:a16="http://schemas.microsoft.com/office/drawing/2014/main" id="{B45A6B59-E37E-8E53-D5CB-6EBDAA22D24D}"/>
              </a:ext>
            </a:extLst>
          </p:cNvPr>
          <p:cNvSpPr txBox="1"/>
          <p:nvPr/>
        </p:nvSpPr>
        <p:spPr>
          <a:xfrm>
            <a:off x="2985013" y="4637762"/>
            <a:ext cx="14399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3200" dirty="0"/>
              <a:t>25%</a:t>
            </a:r>
            <a:endParaRPr kumimoji="1" lang="zh-TW" altLang="en-US" sz="3200" dirty="0"/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9A7603A1-8055-083A-ADE2-FEE9E14D2CB1}"/>
              </a:ext>
            </a:extLst>
          </p:cNvPr>
          <p:cNvSpPr txBox="1"/>
          <p:nvPr/>
        </p:nvSpPr>
        <p:spPr>
          <a:xfrm>
            <a:off x="4818070" y="4657827"/>
            <a:ext cx="14399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3200" dirty="0"/>
              <a:t>4</a:t>
            </a:r>
            <a:endParaRPr kumimoji="1" lang="zh-TW" alt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字方塊 32">
                <a:extLst>
                  <a:ext uri="{FF2B5EF4-FFF2-40B4-BE49-F238E27FC236}">
                    <a16:creationId xmlns:a16="http://schemas.microsoft.com/office/drawing/2014/main" id="{CD3BA6E3-415F-D503-670C-884F2B9C732B}"/>
                  </a:ext>
                </a:extLst>
              </p:cNvPr>
              <p:cNvSpPr txBox="1"/>
              <p:nvPr/>
            </p:nvSpPr>
            <p:spPr>
              <a:xfrm>
                <a:off x="6486366" y="2447259"/>
                <a:ext cx="1916224" cy="10143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zh-TW" altLang="en-US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zh-TW" altLang="en-US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zh-TW" altLang="en-US" sz="32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zh-TW" altLang="en-US" sz="32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f>
                            <m:fPr>
                              <m:ctrlPr>
                                <a:rPr lang="zh-TW" altLang="en-US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TW" altLang="en-US" sz="32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zh-TW" altLang="en-US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kumimoji="1" lang="zh-TW" altLang="en-US" sz="3200" b="1" dirty="0"/>
              </a:p>
            </p:txBody>
          </p:sp>
        </mc:Choice>
        <mc:Fallback xmlns="">
          <p:sp>
            <p:nvSpPr>
              <p:cNvPr id="33" name="文字方塊 32">
                <a:extLst>
                  <a:ext uri="{FF2B5EF4-FFF2-40B4-BE49-F238E27FC236}">
                    <a16:creationId xmlns:a16="http://schemas.microsoft.com/office/drawing/2014/main" id="{CD3BA6E3-415F-D503-670C-884F2B9C73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6366" y="2447259"/>
                <a:ext cx="1916224" cy="1014317"/>
              </a:xfrm>
              <a:prstGeom prst="rect">
                <a:avLst/>
              </a:prstGeom>
              <a:blipFill>
                <a:blip r:embed="rId7"/>
                <a:stretch>
                  <a:fillRect b="-740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文字方塊 33">
            <a:extLst>
              <a:ext uri="{FF2B5EF4-FFF2-40B4-BE49-F238E27FC236}">
                <a16:creationId xmlns:a16="http://schemas.microsoft.com/office/drawing/2014/main" id="{6BC488EF-594B-85F4-AE69-0BF75227C7F0}"/>
              </a:ext>
            </a:extLst>
          </p:cNvPr>
          <p:cNvSpPr txBox="1"/>
          <p:nvPr/>
        </p:nvSpPr>
        <p:spPr>
          <a:xfrm>
            <a:off x="6740783" y="3604228"/>
            <a:ext cx="14399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3200" dirty="0"/>
              <a:t>1</a:t>
            </a:r>
            <a:endParaRPr kumimoji="1" lang="zh-TW" altLang="en-US" sz="3200" dirty="0"/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22C96986-5100-8DBA-B22D-EA560A653FBD}"/>
              </a:ext>
            </a:extLst>
          </p:cNvPr>
          <p:cNvSpPr txBox="1"/>
          <p:nvPr/>
        </p:nvSpPr>
        <p:spPr>
          <a:xfrm>
            <a:off x="6740783" y="4637761"/>
            <a:ext cx="14399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3200" dirty="0"/>
              <a:t>2</a:t>
            </a:r>
            <a:endParaRPr kumimoji="1" lang="zh-TW" altLang="en-US" sz="3200" dirty="0"/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5542505D-80BA-07E8-D142-55D90C4F5E7F}"/>
              </a:ext>
            </a:extLst>
          </p:cNvPr>
          <p:cNvSpPr txBox="1"/>
          <p:nvPr/>
        </p:nvSpPr>
        <p:spPr>
          <a:xfrm>
            <a:off x="6740783" y="5671294"/>
            <a:ext cx="14399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3200" dirty="0"/>
              <a:t>2</a:t>
            </a:r>
            <a:endParaRPr kumimoji="1" lang="zh-TW" altLang="en-US" sz="3200" dirty="0"/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8C78E303-640A-9C5A-996A-0682E1AF3D8D}"/>
              </a:ext>
            </a:extLst>
          </p:cNvPr>
          <p:cNvSpPr txBox="1"/>
          <p:nvPr/>
        </p:nvSpPr>
        <p:spPr>
          <a:xfrm>
            <a:off x="8418276" y="2699102"/>
            <a:ext cx="17447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3200" b="1" dirty="0"/>
              <a:t> H(P)</a:t>
            </a:r>
            <a:endParaRPr kumimoji="1" lang="zh-TW" altLang="en-US" sz="3200" b="1" dirty="0"/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C2E12FAB-7B4C-8323-17BC-60C50A53D9F4}"/>
              </a:ext>
            </a:extLst>
          </p:cNvPr>
          <p:cNvSpPr txBox="1"/>
          <p:nvPr/>
        </p:nvSpPr>
        <p:spPr>
          <a:xfrm>
            <a:off x="8570677" y="3604228"/>
            <a:ext cx="14399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3200" dirty="0"/>
              <a:t>0.5</a:t>
            </a:r>
            <a:endParaRPr kumimoji="1" lang="zh-TW" altLang="en-US" sz="3200" dirty="0"/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13A39703-E6D3-84A7-242A-63383011B93B}"/>
              </a:ext>
            </a:extLst>
          </p:cNvPr>
          <p:cNvSpPr txBox="1"/>
          <p:nvPr/>
        </p:nvSpPr>
        <p:spPr>
          <a:xfrm>
            <a:off x="8570677" y="4637760"/>
            <a:ext cx="14399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3200"/>
              <a:t>0.</a:t>
            </a:r>
            <a:r>
              <a:rPr kumimoji="1" lang="en-US" altLang="zh-TW" sz="3200" dirty="0"/>
              <a:t>5</a:t>
            </a:r>
            <a:endParaRPr kumimoji="1" lang="zh-TW" altLang="en-US" sz="3200" dirty="0"/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17731AD8-3DCB-6FF6-BDDA-7646D20A3548}"/>
              </a:ext>
            </a:extLst>
          </p:cNvPr>
          <p:cNvSpPr txBox="1"/>
          <p:nvPr/>
        </p:nvSpPr>
        <p:spPr>
          <a:xfrm>
            <a:off x="8570677" y="5671292"/>
            <a:ext cx="14399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3200"/>
              <a:t>0.</a:t>
            </a:r>
            <a:r>
              <a:rPr kumimoji="1" lang="en-US" altLang="zh-TW" sz="3200" dirty="0"/>
              <a:t>5</a:t>
            </a:r>
            <a:endParaRPr kumimoji="1" lang="zh-TW" altLang="en-US" sz="3200" dirty="0"/>
          </a:p>
        </p:txBody>
      </p:sp>
      <p:sp>
        <p:nvSpPr>
          <p:cNvPr id="43" name="右中括弧 42">
            <a:extLst>
              <a:ext uri="{FF2B5EF4-FFF2-40B4-BE49-F238E27FC236}">
                <a16:creationId xmlns:a16="http://schemas.microsoft.com/office/drawing/2014/main" id="{CBEA1DE6-C944-F8ED-9CD0-D854C3E4886D}"/>
              </a:ext>
            </a:extLst>
          </p:cNvPr>
          <p:cNvSpPr/>
          <p:nvPr/>
        </p:nvSpPr>
        <p:spPr>
          <a:xfrm>
            <a:off x="10010594" y="3763331"/>
            <a:ext cx="152403" cy="2409568"/>
          </a:xfrm>
          <a:prstGeom prst="righ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2250A6B0-E7D8-D68F-3426-0E152B2DF8CD}"/>
              </a:ext>
            </a:extLst>
          </p:cNvPr>
          <p:cNvSpPr txBox="1"/>
          <p:nvPr/>
        </p:nvSpPr>
        <p:spPr>
          <a:xfrm>
            <a:off x="10289358" y="4637760"/>
            <a:ext cx="16192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3200" dirty="0"/>
              <a:t>1.5 bits</a:t>
            </a:r>
            <a:endParaRPr kumimoji="1" lang="zh-TW" alt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273EA78C-CB94-E64F-0DD3-224266091388}"/>
                  </a:ext>
                </a:extLst>
              </p:cNvPr>
              <p:cNvSpPr txBox="1"/>
              <p:nvPr/>
            </p:nvSpPr>
            <p:spPr>
              <a:xfrm>
                <a:off x="7962321" y="1462144"/>
                <a:ext cx="3791668" cy="5269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" altLang="zh-TW" sz="2000" dirty="0"/>
                  <a:t>Entropy</a:t>
                </a:r>
                <a14:m>
                  <m:oMath xmlns:m="http://schemas.openxmlformats.org/officeDocument/2006/math">
                    <m:r>
                      <a:rPr lang="en-US" altLang="zh-TW" sz="20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zh-TW" alt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zh-TW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TW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d>
                    <m:r>
                      <a:rPr lang="zh-TW" altLang="en-US" sz="2000" i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zh-TW" alt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zh-TW" altLang="en-US" sz="2000" i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×</m:t>
                    </m:r>
                    <m:func>
                      <m:funcPr>
                        <m:ctrlPr>
                          <a:rPr lang="zh-TW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zh-TW" alt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zh-TW" altLang="en-US" sz="2000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zh-TW" altLang="en-US" sz="2000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f>
                          <m:fPr>
                            <m:ctrlPr>
                              <a:rPr lang="zh-TW" alt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zh-TW" altLang="en-US" sz="2000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zh-TW" alt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den>
                        </m:f>
                      </m:e>
                    </m:func>
                  </m:oMath>
                </a14:m>
                <a:endParaRPr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273EA78C-CB94-E64F-0DD3-2242660913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2321" y="1462144"/>
                <a:ext cx="3791668" cy="526939"/>
              </a:xfrm>
              <a:prstGeom prst="rect">
                <a:avLst/>
              </a:prstGeom>
              <a:blipFill>
                <a:blip r:embed="rId8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43205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4F9EDD-6F55-F264-73F1-1FB757477A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B2501D4-9775-7CB0-70B3-C2F977630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Entropy</a:t>
            </a:r>
            <a:r>
              <a:rPr kumimoji="1" lang="zh-TW" altLang="en-US" dirty="0"/>
              <a:t>：最低的傳輸成本 </a:t>
            </a:r>
            <a:r>
              <a:rPr kumimoji="1" lang="en-US" altLang="zh-TW" dirty="0"/>
              <a:t>(</a:t>
            </a:r>
            <a:r>
              <a:rPr kumimoji="1" lang="zh-TW" altLang="en-US" dirty="0"/>
              <a:t>以🌵為例</a:t>
            </a:r>
            <a:r>
              <a:rPr kumimoji="1" lang="en-US" altLang="zh-TW" dirty="0"/>
              <a:t>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FDD2BBE-D7AC-202C-1380-B5BB859373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22" name="太陽 21">
            <a:extLst>
              <a:ext uri="{FF2B5EF4-FFF2-40B4-BE49-F238E27FC236}">
                <a16:creationId xmlns:a16="http://schemas.microsoft.com/office/drawing/2014/main" id="{2F279CE6-5D65-A947-AA74-87EB259916B3}"/>
              </a:ext>
            </a:extLst>
          </p:cNvPr>
          <p:cNvSpPr/>
          <p:nvPr/>
        </p:nvSpPr>
        <p:spPr>
          <a:xfrm>
            <a:off x="1265584" y="3292272"/>
            <a:ext cx="1208689" cy="1208689"/>
          </a:xfrm>
          <a:prstGeom prst="sun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pic>
        <p:nvPicPr>
          <p:cNvPr id="23" name="圖形 22" descr="下雨 外框">
            <a:extLst>
              <a:ext uri="{FF2B5EF4-FFF2-40B4-BE49-F238E27FC236}">
                <a16:creationId xmlns:a16="http://schemas.microsoft.com/office/drawing/2014/main" id="{14604868-79E6-CC4C-42D4-05DAD12C0C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15659" y="5328207"/>
            <a:ext cx="1308538" cy="1308538"/>
          </a:xfrm>
          <a:prstGeom prst="rect">
            <a:avLst/>
          </a:prstGeom>
        </p:spPr>
      </p:pic>
      <p:sp>
        <p:nvSpPr>
          <p:cNvPr id="24" name="文字方塊 23">
            <a:extLst>
              <a:ext uri="{FF2B5EF4-FFF2-40B4-BE49-F238E27FC236}">
                <a16:creationId xmlns:a16="http://schemas.microsoft.com/office/drawing/2014/main" id="{B6D57168-8712-9AE7-243C-D7BE887D6ADF}"/>
              </a:ext>
            </a:extLst>
          </p:cNvPr>
          <p:cNvSpPr txBox="1"/>
          <p:nvPr/>
        </p:nvSpPr>
        <p:spPr>
          <a:xfrm>
            <a:off x="2985016" y="3604229"/>
            <a:ext cx="14399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3200" dirty="0"/>
              <a:t>100%</a:t>
            </a:r>
            <a:endParaRPr kumimoji="1" lang="zh-TW" altLang="en-US" sz="3200" dirty="0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BC2947DE-0227-F46B-7BF8-B3968E3507EB}"/>
              </a:ext>
            </a:extLst>
          </p:cNvPr>
          <p:cNvSpPr txBox="1"/>
          <p:nvPr/>
        </p:nvSpPr>
        <p:spPr>
          <a:xfrm>
            <a:off x="2985015" y="5690088"/>
            <a:ext cx="14399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3200" dirty="0"/>
              <a:t>0%</a:t>
            </a:r>
            <a:endParaRPr kumimoji="1" lang="zh-TW" altLang="en-US" sz="3200" dirty="0"/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D36F02F8-AFC7-6928-58F4-A074631820A3}"/>
              </a:ext>
            </a:extLst>
          </p:cNvPr>
          <p:cNvSpPr txBox="1"/>
          <p:nvPr/>
        </p:nvSpPr>
        <p:spPr>
          <a:xfrm>
            <a:off x="2832612" y="2699103"/>
            <a:ext cx="17447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3200" b="1" dirty="0"/>
              <a:t>機率</a:t>
            </a:r>
            <a:r>
              <a:rPr kumimoji="1" lang="en-US" altLang="zh-TW" sz="3200" b="1" dirty="0"/>
              <a:t> (P)</a:t>
            </a:r>
            <a:endParaRPr kumimoji="1" lang="zh-TW" altLang="en-US" sz="3200" b="1" dirty="0"/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A95642B8-624D-78FB-66F4-FEF7555AFC64}"/>
              </a:ext>
            </a:extLst>
          </p:cNvPr>
          <p:cNvSpPr txBox="1"/>
          <p:nvPr/>
        </p:nvSpPr>
        <p:spPr>
          <a:xfrm>
            <a:off x="4665669" y="2699102"/>
            <a:ext cx="17447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3200" b="1" dirty="0"/>
              <a:t> 1 / P</a:t>
            </a:r>
            <a:endParaRPr kumimoji="1" lang="zh-TW" altLang="en-US" sz="3200" b="1" dirty="0"/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DAB3263D-DC73-46E6-D686-5E46F4BADF6E}"/>
              </a:ext>
            </a:extLst>
          </p:cNvPr>
          <p:cNvSpPr txBox="1"/>
          <p:nvPr/>
        </p:nvSpPr>
        <p:spPr>
          <a:xfrm>
            <a:off x="4818070" y="3604229"/>
            <a:ext cx="14399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3200" dirty="0"/>
              <a:t>1</a:t>
            </a:r>
            <a:endParaRPr kumimoji="1" lang="zh-TW" altLang="en-US" sz="3200" dirty="0"/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27C00AF9-8617-0320-D070-4823B60CCA4D}"/>
              </a:ext>
            </a:extLst>
          </p:cNvPr>
          <p:cNvSpPr txBox="1"/>
          <p:nvPr/>
        </p:nvSpPr>
        <p:spPr>
          <a:xfrm>
            <a:off x="4818070" y="5690087"/>
            <a:ext cx="14399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3200" dirty="0"/>
              <a:t>0</a:t>
            </a:r>
            <a:endParaRPr kumimoji="1" lang="zh-TW" altLang="en-US" sz="3200" dirty="0"/>
          </a:p>
        </p:txBody>
      </p:sp>
      <p:pic>
        <p:nvPicPr>
          <p:cNvPr id="30" name="圖形 29" descr="雲朵 外框">
            <a:extLst>
              <a:ext uri="{FF2B5EF4-FFF2-40B4-BE49-F238E27FC236}">
                <a16:creationId xmlns:a16="http://schemas.microsoft.com/office/drawing/2014/main" id="{60FA6411-0298-E145-DF4D-FF674194FA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52083" y="4397877"/>
            <a:ext cx="1033415" cy="1033415"/>
          </a:xfrm>
          <a:prstGeom prst="rect">
            <a:avLst/>
          </a:prstGeom>
        </p:spPr>
      </p:pic>
      <p:sp>
        <p:nvSpPr>
          <p:cNvPr id="31" name="文字方塊 30">
            <a:extLst>
              <a:ext uri="{FF2B5EF4-FFF2-40B4-BE49-F238E27FC236}">
                <a16:creationId xmlns:a16="http://schemas.microsoft.com/office/drawing/2014/main" id="{B880783B-77DA-2729-F0CD-968A1D73A5F0}"/>
              </a:ext>
            </a:extLst>
          </p:cNvPr>
          <p:cNvSpPr txBox="1"/>
          <p:nvPr/>
        </p:nvSpPr>
        <p:spPr>
          <a:xfrm>
            <a:off x="2985013" y="4637762"/>
            <a:ext cx="14399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3200" dirty="0"/>
              <a:t>0%</a:t>
            </a:r>
            <a:endParaRPr kumimoji="1" lang="zh-TW" altLang="en-US" sz="3200" dirty="0"/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732ABC75-B98A-6B00-87BF-3CA79405E5A6}"/>
              </a:ext>
            </a:extLst>
          </p:cNvPr>
          <p:cNvSpPr txBox="1"/>
          <p:nvPr/>
        </p:nvSpPr>
        <p:spPr>
          <a:xfrm>
            <a:off x="4818070" y="4657827"/>
            <a:ext cx="14399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3200" dirty="0"/>
              <a:t>0</a:t>
            </a:r>
            <a:endParaRPr kumimoji="1" lang="zh-TW" alt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字方塊 32">
                <a:extLst>
                  <a:ext uri="{FF2B5EF4-FFF2-40B4-BE49-F238E27FC236}">
                    <a16:creationId xmlns:a16="http://schemas.microsoft.com/office/drawing/2014/main" id="{049583E3-806E-1841-97D4-86702A45A10E}"/>
                  </a:ext>
                </a:extLst>
              </p:cNvPr>
              <p:cNvSpPr txBox="1"/>
              <p:nvPr/>
            </p:nvSpPr>
            <p:spPr>
              <a:xfrm>
                <a:off x="6486366" y="2447259"/>
                <a:ext cx="1916224" cy="10143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zh-TW" altLang="en-US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zh-TW" altLang="en-US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zh-TW" altLang="en-US" sz="32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zh-TW" altLang="en-US" sz="32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f>
                            <m:fPr>
                              <m:ctrlPr>
                                <a:rPr lang="zh-TW" altLang="en-US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TW" altLang="en-US" sz="32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zh-TW" altLang="en-US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kumimoji="1" lang="zh-TW" altLang="en-US" sz="3200" b="1" dirty="0"/>
              </a:p>
            </p:txBody>
          </p:sp>
        </mc:Choice>
        <mc:Fallback xmlns="">
          <p:sp>
            <p:nvSpPr>
              <p:cNvPr id="33" name="文字方塊 32">
                <a:extLst>
                  <a:ext uri="{FF2B5EF4-FFF2-40B4-BE49-F238E27FC236}">
                    <a16:creationId xmlns:a16="http://schemas.microsoft.com/office/drawing/2014/main" id="{049583E3-806E-1841-97D4-86702A45A1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6366" y="2447259"/>
                <a:ext cx="1916224" cy="1014317"/>
              </a:xfrm>
              <a:prstGeom prst="rect">
                <a:avLst/>
              </a:prstGeom>
              <a:blipFill>
                <a:blip r:embed="rId6"/>
                <a:stretch>
                  <a:fillRect b="-740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文字方塊 33">
            <a:extLst>
              <a:ext uri="{FF2B5EF4-FFF2-40B4-BE49-F238E27FC236}">
                <a16:creationId xmlns:a16="http://schemas.microsoft.com/office/drawing/2014/main" id="{2CAB1619-B2EE-04FB-F63E-36645165E064}"/>
              </a:ext>
            </a:extLst>
          </p:cNvPr>
          <p:cNvSpPr txBox="1"/>
          <p:nvPr/>
        </p:nvSpPr>
        <p:spPr>
          <a:xfrm>
            <a:off x="6740783" y="3604228"/>
            <a:ext cx="14399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3200" dirty="0"/>
              <a:t>0</a:t>
            </a:r>
            <a:endParaRPr kumimoji="1" lang="zh-TW" altLang="en-US" sz="3200" dirty="0"/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75AB9117-0A0F-437D-E5A0-4972AA2C3F40}"/>
              </a:ext>
            </a:extLst>
          </p:cNvPr>
          <p:cNvSpPr txBox="1"/>
          <p:nvPr/>
        </p:nvSpPr>
        <p:spPr>
          <a:xfrm>
            <a:off x="6740783" y="4637761"/>
            <a:ext cx="14399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3200" dirty="0"/>
              <a:t>0</a:t>
            </a:r>
            <a:endParaRPr kumimoji="1" lang="zh-TW" altLang="en-US" sz="3200" dirty="0"/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913C9714-5430-C99F-42FA-9DE69FC3708C}"/>
              </a:ext>
            </a:extLst>
          </p:cNvPr>
          <p:cNvSpPr txBox="1"/>
          <p:nvPr/>
        </p:nvSpPr>
        <p:spPr>
          <a:xfrm>
            <a:off x="6740783" y="5671294"/>
            <a:ext cx="14399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3200" dirty="0"/>
              <a:t>0</a:t>
            </a:r>
            <a:endParaRPr kumimoji="1" lang="zh-TW" altLang="en-US" sz="3200" dirty="0"/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78113C2A-7797-9AE3-1E2C-455008105B70}"/>
              </a:ext>
            </a:extLst>
          </p:cNvPr>
          <p:cNvSpPr txBox="1"/>
          <p:nvPr/>
        </p:nvSpPr>
        <p:spPr>
          <a:xfrm>
            <a:off x="8418276" y="2699102"/>
            <a:ext cx="17447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3200" b="1" dirty="0"/>
              <a:t> H(P)</a:t>
            </a:r>
            <a:endParaRPr kumimoji="1" lang="zh-TW" altLang="en-US" sz="3200" b="1" dirty="0"/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30F79742-7FE9-C29C-419B-3C901026FE7C}"/>
              </a:ext>
            </a:extLst>
          </p:cNvPr>
          <p:cNvSpPr txBox="1"/>
          <p:nvPr/>
        </p:nvSpPr>
        <p:spPr>
          <a:xfrm>
            <a:off x="8570677" y="3604228"/>
            <a:ext cx="14399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3200" dirty="0"/>
              <a:t>0</a:t>
            </a:r>
            <a:endParaRPr kumimoji="1" lang="zh-TW" altLang="en-US" sz="3200" dirty="0"/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C50A1F38-A5FF-1A08-78B1-AFF246BAEBE3}"/>
              </a:ext>
            </a:extLst>
          </p:cNvPr>
          <p:cNvSpPr txBox="1"/>
          <p:nvPr/>
        </p:nvSpPr>
        <p:spPr>
          <a:xfrm>
            <a:off x="8570677" y="4637760"/>
            <a:ext cx="14399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3200" dirty="0"/>
              <a:t>0</a:t>
            </a:r>
            <a:endParaRPr kumimoji="1" lang="zh-TW" altLang="en-US" sz="3200" dirty="0"/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D1E463F2-49B2-FBCC-A305-452AAEBD0DF5}"/>
              </a:ext>
            </a:extLst>
          </p:cNvPr>
          <p:cNvSpPr txBox="1"/>
          <p:nvPr/>
        </p:nvSpPr>
        <p:spPr>
          <a:xfrm>
            <a:off x="8570677" y="5671292"/>
            <a:ext cx="14399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3200" dirty="0"/>
              <a:t>0</a:t>
            </a:r>
            <a:endParaRPr kumimoji="1" lang="zh-TW" altLang="en-US" sz="3200" dirty="0"/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6B48681F-906F-AF12-BEB2-D613D6BD564C}"/>
              </a:ext>
            </a:extLst>
          </p:cNvPr>
          <p:cNvSpPr txBox="1"/>
          <p:nvPr/>
        </p:nvSpPr>
        <p:spPr>
          <a:xfrm>
            <a:off x="10314072" y="4637760"/>
            <a:ext cx="14399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3200" dirty="0"/>
              <a:t>0 bits</a:t>
            </a:r>
            <a:endParaRPr kumimoji="1" lang="zh-TW" altLang="en-US" sz="3200" dirty="0"/>
          </a:p>
        </p:txBody>
      </p:sp>
      <p:sp>
        <p:nvSpPr>
          <p:cNvPr id="43" name="右中括弧 42">
            <a:extLst>
              <a:ext uri="{FF2B5EF4-FFF2-40B4-BE49-F238E27FC236}">
                <a16:creationId xmlns:a16="http://schemas.microsoft.com/office/drawing/2014/main" id="{30FF96E2-5E91-6962-B925-8933A33CC704}"/>
              </a:ext>
            </a:extLst>
          </p:cNvPr>
          <p:cNvSpPr/>
          <p:nvPr/>
        </p:nvSpPr>
        <p:spPr>
          <a:xfrm>
            <a:off x="10010594" y="3763331"/>
            <a:ext cx="152403" cy="2409568"/>
          </a:xfrm>
          <a:prstGeom prst="righ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5995AC9D-D40D-DB93-0AAD-06276C3981A7}"/>
                  </a:ext>
                </a:extLst>
              </p:cNvPr>
              <p:cNvSpPr txBox="1"/>
              <p:nvPr/>
            </p:nvSpPr>
            <p:spPr>
              <a:xfrm>
                <a:off x="7962321" y="1462144"/>
                <a:ext cx="3791668" cy="5269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" altLang="zh-TW" sz="2000" dirty="0"/>
                  <a:t>Entropy</a:t>
                </a:r>
                <a14:m>
                  <m:oMath xmlns:m="http://schemas.openxmlformats.org/officeDocument/2006/math">
                    <m:r>
                      <a:rPr lang="en-US" altLang="zh-TW" sz="20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zh-TW" alt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zh-TW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TW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</m:d>
                    <m:r>
                      <a:rPr lang="zh-TW" altLang="en-US" sz="2000" i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zh-TW" alt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zh-TW" altLang="en-US" sz="2000" i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×</m:t>
                    </m:r>
                    <m:func>
                      <m:funcPr>
                        <m:ctrlPr>
                          <a:rPr lang="zh-TW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zh-TW" alt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zh-TW" altLang="en-US" sz="2000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zh-TW" altLang="en-US" sz="2000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f>
                          <m:fPr>
                            <m:ctrlPr>
                              <a:rPr lang="zh-TW" alt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zh-TW" altLang="en-US" sz="2000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zh-TW" alt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den>
                        </m:f>
                      </m:e>
                    </m:func>
                  </m:oMath>
                </a14:m>
                <a:endParaRPr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5995AC9D-D40D-DB93-0AAD-06276C3981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2321" y="1462144"/>
                <a:ext cx="3791668" cy="526939"/>
              </a:xfrm>
              <a:prstGeom prst="rect">
                <a:avLst/>
              </a:prstGeom>
              <a:blipFill>
                <a:blip r:embed="rId7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215139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Title 1">
            <a:extLst>
              <a:ext uri="{FF2B5EF4-FFF2-40B4-BE49-F238E27FC236}">
                <a16:creationId xmlns:a16="http://schemas.microsoft.com/office/drawing/2014/main" id="{4BCBE237-2B24-27D4-99B0-4E5ABFDD6B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390" y="1735002"/>
            <a:ext cx="3667026" cy="2286000"/>
          </a:xfrm>
        </p:spPr>
        <p:txBody>
          <a:bodyPr/>
          <a:lstStyle/>
          <a:p>
            <a:r>
              <a:rPr lang="en-US" dirty="0" err="1"/>
              <a:t>從ML的角度理解</a:t>
            </a:r>
            <a:r>
              <a:rPr lang="en-US" dirty="0"/>
              <a:t> Cross-Entropy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5A3855A-381F-D16A-649A-ABDF34001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6113E31D-E2AB-40D1-8B51-AFA5AFEF393A}" type="slidenum">
              <a:rPr lang="en-US" smtClean="0"/>
              <a:pPr>
                <a:spcAft>
                  <a:spcPts val="600"/>
                </a:spcAft>
              </a:pPr>
              <a:t>13</a:t>
            </a:fld>
            <a:endParaRPr lang="en-US" dirty="0"/>
          </a:p>
        </p:txBody>
      </p:sp>
      <p:pic>
        <p:nvPicPr>
          <p:cNvPr id="3" name="圖片 2" descr="一張含有 文字, 螢幕擷取畫面, 行, 繪圖 的圖片&#10;&#10;自動產生的描述">
            <a:extLst>
              <a:ext uri="{FF2B5EF4-FFF2-40B4-BE49-F238E27FC236}">
                <a16:creationId xmlns:a16="http://schemas.microsoft.com/office/drawing/2014/main" id="{1882B2BA-2B2A-189D-FF3A-3FFD55BBE4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09"/>
          <a:stretch/>
        </p:blipFill>
        <p:spPr>
          <a:xfrm>
            <a:off x="4404675" y="2165375"/>
            <a:ext cx="7150230" cy="2609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0224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932C43F-7E03-1A61-65D7-0715F92C8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TW" dirty="0"/>
              <a:t>Cross-Entropy</a:t>
            </a:r>
            <a:r>
              <a:rPr kumimoji="1" lang="zh-TW" altLang="en-US" dirty="0"/>
              <a:t>：可能不是最低的傳輸成本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0FED175-D386-C383-E285-6ABEB157D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E157FFE0-EF3C-E4B6-89E7-B48C2FB20FB0}"/>
              </a:ext>
            </a:extLst>
          </p:cNvPr>
          <p:cNvSpPr txBox="1"/>
          <p:nvPr/>
        </p:nvSpPr>
        <p:spPr>
          <a:xfrm>
            <a:off x="942714" y="2338451"/>
            <a:ext cx="158558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TW" sz="2800" dirty="0"/>
              <a:t>Entropy</a:t>
            </a:r>
            <a:endParaRPr lang="zh-TW" altLang="en-US" sz="2800" dirty="0">
              <a:solidFill>
                <a:schemeClr val="tx1"/>
              </a:solidFill>
            </a:endParaRPr>
          </a:p>
        </p:txBody>
      </p:sp>
      <p:sp>
        <p:nvSpPr>
          <p:cNvPr id="7" name="圓角矩形 6">
            <a:extLst>
              <a:ext uri="{FF2B5EF4-FFF2-40B4-BE49-F238E27FC236}">
                <a16:creationId xmlns:a16="http://schemas.microsoft.com/office/drawing/2014/main" id="{D02DA14E-6398-916E-DCD5-10EC266162B3}"/>
              </a:ext>
            </a:extLst>
          </p:cNvPr>
          <p:cNvSpPr/>
          <p:nvPr/>
        </p:nvSpPr>
        <p:spPr>
          <a:xfrm>
            <a:off x="3135676" y="2211943"/>
            <a:ext cx="3089173" cy="79892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2400" dirty="0">
                <a:solidFill>
                  <a:schemeClr val="tx1"/>
                </a:solidFill>
              </a:rPr>
              <a:t>每個事件發生的</a:t>
            </a:r>
            <a:r>
              <a:rPr kumimoji="1" lang="zh-TW" altLang="en-US" sz="2400" b="1" dirty="0">
                <a:solidFill>
                  <a:schemeClr val="tx1"/>
                </a:solidFill>
              </a:rPr>
              <a:t>機率</a:t>
            </a:r>
          </a:p>
        </p:txBody>
      </p:sp>
      <p:sp>
        <p:nvSpPr>
          <p:cNvPr id="8" name="圓角矩形 7">
            <a:extLst>
              <a:ext uri="{FF2B5EF4-FFF2-40B4-BE49-F238E27FC236}">
                <a16:creationId xmlns:a16="http://schemas.microsoft.com/office/drawing/2014/main" id="{808ABFE1-583B-C78D-20A8-B840B08F1F0A}"/>
              </a:ext>
            </a:extLst>
          </p:cNvPr>
          <p:cNvSpPr/>
          <p:nvPr/>
        </p:nvSpPr>
        <p:spPr>
          <a:xfrm>
            <a:off x="6956033" y="2197455"/>
            <a:ext cx="4280717" cy="79892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>
                <a:solidFill>
                  <a:schemeClr val="tx1"/>
                </a:solidFill>
              </a:rPr>
              <a:t>log(</a:t>
            </a:r>
            <a:r>
              <a:rPr kumimoji="1" lang="zh-TW" altLang="en-US" sz="2400" dirty="0">
                <a:solidFill>
                  <a:schemeClr val="tx1"/>
                </a:solidFill>
              </a:rPr>
              <a:t>每個事件發生的</a:t>
            </a:r>
            <a:r>
              <a:rPr kumimoji="1" lang="zh-TW" altLang="en-US" sz="2400" b="1" dirty="0">
                <a:solidFill>
                  <a:schemeClr val="tx1"/>
                </a:solidFill>
              </a:rPr>
              <a:t>資訊量</a:t>
            </a:r>
            <a:r>
              <a:rPr kumimoji="1" lang="en-US" altLang="zh-TW" sz="2400" dirty="0">
                <a:solidFill>
                  <a:schemeClr val="tx1"/>
                </a:solidFill>
              </a:rPr>
              <a:t>)</a:t>
            </a:r>
            <a:endParaRPr kumimoji="1"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5D84EDA9-79CB-AD37-DBFA-15DF60FEB7A6}"/>
              </a:ext>
            </a:extLst>
          </p:cNvPr>
          <p:cNvSpPr txBox="1"/>
          <p:nvPr/>
        </p:nvSpPr>
        <p:spPr>
          <a:xfrm>
            <a:off x="2283734" y="2305234"/>
            <a:ext cx="7918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3600" b="1" dirty="0"/>
              <a:t>=</a:t>
            </a:r>
            <a:endParaRPr kumimoji="1" lang="zh-TW" altLang="en-US" sz="3600" b="1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EF7C12EE-D6BA-68CD-B07D-88B0E25A2306}"/>
              </a:ext>
            </a:extLst>
          </p:cNvPr>
          <p:cNvSpPr txBox="1"/>
          <p:nvPr/>
        </p:nvSpPr>
        <p:spPr>
          <a:xfrm>
            <a:off x="6224849" y="2273750"/>
            <a:ext cx="7918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3600" b="1" dirty="0"/>
              <a:t>x</a:t>
            </a:r>
            <a:endParaRPr kumimoji="1" lang="zh-TW" altLang="en-US" sz="3600" b="1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F1F7E41F-7D47-F0B7-1A40-A4C65263177D}"/>
              </a:ext>
            </a:extLst>
          </p:cNvPr>
          <p:cNvSpPr txBox="1"/>
          <p:nvPr/>
        </p:nvSpPr>
        <p:spPr>
          <a:xfrm>
            <a:off x="955250" y="3468876"/>
            <a:ext cx="158558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TW" sz="2800" dirty="0"/>
              <a:t>Cross-Entropy</a:t>
            </a:r>
            <a:endParaRPr lang="zh-TW" altLang="en-US" sz="2800" dirty="0">
              <a:solidFill>
                <a:schemeClr val="tx1"/>
              </a:solidFill>
            </a:endParaRPr>
          </a:p>
        </p:txBody>
      </p:sp>
      <p:sp>
        <p:nvSpPr>
          <p:cNvPr id="12" name="圓角矩形 11">
            <a:extLst>
              <a:ext uri="{FF2B5EF4-FFF2-40B4-BE49-F238E27FC236}">
                <a16:creationId xmlns:a16="http://schemas.microsoft.com/office/drawing/2014/main" id="{E81DCAD2-9D53-4CD7-5D54-9F9B5AFF8C23}"/>
              </a:ext>
            </a:extLst>
          </p:cNvPr>
          <p:cNvSpPr/>
          <p:nvPr/>
        </p:nvSpPr>
        <p:spPr>
          <a:xfrm>
            <a:off x="3135676" y="3546469"/>
            <a:ext cx="3089173" cy="79892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2400" dirty="0">
                <a:solidFill>
                  <a:schemeClr val="tx1"/>
                </a:solidFill>
              </a:rPr>
              <a:t>每個事件發生的</a:t>
            </a:r>
            <a:r>
              <a:rPr kumimoji="1" lang="zh-TW" altLang="en-US" sz="2400" b="1" dirty="0">
                <a:solidFill>
                  <a:schemeClr val="tx1"/>
                </a:solidFill>
              </a:rPr>
              <a:t>機率</a:t>
            </a:r>
          </a:p>
        </p:txBody>
      </p:sp>
      <p:sp>
        <p:nvSpPr>
          <p:cNvPr id="13" name="圓角矩形 12">
            <a:extLst>
              <a:ext uri="{FF2B5EF4-FFF2-40B4-BE49-F238E27FC236}">
                <a16:creationId xmlns:a16="http://schemas.microsoft.com/office/drawing/2014/main" id="{21E04253-DCCB-7A9D-4655-A1E40E05957C}"/>
              </a:ext>
            </a:extLst>
          </p:cNvPr>
          <p:cNvSpPr/>
          <p:nvPr/>
        </p:nvSpPr>
        <p:spPr>
          <a:xfrm>
            <a:off x="6956033" y="3531981"/>
            <a:ext cx="4615481" cy="79892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>
                <a:solidFill>
                  <a:schemeClr val="tx1"/>
                </a:solidFill>
              </a:rPr>
              <a:t>log(</a:t>
            </a:r>
            <a:r>
              <a:rPr kumimoji="1" lang="zh-TW" altLang="en-US" sz="2400" dirty="0">
                <a:solidFill>
                  <a:srgbClr val="FF0000"/>
                </a:solidFill>
              </a:rPr>
              <a:t>預測</a:t>
            </a:r>
            <a:r>
              <a:rPr kumimoji="1" lang="zh-TW" altLang="en-US" sz="2400" dirty="0">
                <a:solidFill>
                  <a:schemeClr val="tx1"/>
                </a:solidFill>
              </a:rPr>
              <a:t>每個事件發生的</a:t>
            </a:r>
            <a:r>
              <a:rPr kumimoji="1" lang="zh-TW" altLang="en-US" sz="2400" b="1" dirty="0">
                <a:solidFill>
                  <a:schemeClr val="tx1"/>
                </a:solidFill>
              </a:rPr>
              <a:t>資訊量</a:t>
            </a:r>
            <a:r>
              <a:rPr kumimoji="1" lang="en-US" altLang="zh-TW" sz="2400" dirty="0">
                <a:solidFill>
                  <a:schemeClr val="tx1"/>
                </a:solidFill>
              </a:rPr>
              <a:t>)</a:t>
            </a:r>
            <a:endParaRPr kumimoji="1"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F5CA01F6-7850-9C70-1968-64833B879684}"/>
              </a:ext>
            </a:extLst>
          </p:cNvPr>
          <p:cNvSpPr txBox="1"/>
          <p:nvPr/>
        </p:nvSpPr>
        <p:spPr>
          <a:xfrm>
            <a:off x="2283734" y="3639760"/>
            <a:ext cx="7918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3600" b="1" dirty="0"/>
              <a:t>=</a:t>
            </a:r>
            <a:endParaRPr kumimoji="1" lang="zh-TW" altLang="en-US" sz="3600" b="1" dirty="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FB464628-5D0E-D777-F9EA-F6D0830E60BD}"/>
              </a:ext>
            </a:extLst>
          </p:cNvPr>
          <p:cNvSpPr txBox="1"/>
          <p:nvPr/>
        </p:nvSpPr>
        <p:spPr>
          <a:xfrm>
            <a:off x="6224849" y="3608276"/>
            <a:ext cx="7918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3600" b="1" dirty="0"/>
              <a:t>x</a:t>
            </a:r>
            <a:endParaRPr kumimoji="1" lang="zh-TW" altLang="en-US" sz="36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09BDDFD3-1F55-C7CA-D8A6-2853A35AB226}"/>
                  </a:ext>
                </a:extLst>
              </p:cNvPr>
              <p:cNvSpPr txBox="1"/>
              <p:nvPr/>
            </p:nvSpPr>
            <p:spPr>
              <a:xfrm>
                <a:off x="2328624" y="4632376"/>
                <a:ext cx="3450384" cy="8411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TW" alt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</m:d>
                      <m:r>
                        <a:rPr lang="zh-TW" altLang="en-US" sz="24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TW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zh-TW" altLang="en-US" sz="24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func>
                        <m:funcPr>
                          <m:ctrlP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zh-TW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zh-TW" altLang="en-US" sz="24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zh-TW" altLang="en-US" sz="24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f>
                            <m:fPr>
                              <m:ctrlPr>
                                <a:rPr lang="zh-TW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TW" altLang="en-US" sz="24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TW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09BDDFD3-1F55-C7CA-D8A6-2853A35AB2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8624" y="4632376"/>
                <a:ext cx="3450384" cy="841192"/>
              </a:xfrm>
              <a:prstGeom prst="rect">
                <a:avLst/>
              </a:prstGeom>
              <a:blipFill>
                <a:blip r:embed="rId3"/>
                <a:stretch>
                  <a:fillRect b="-735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文字方塊 16">
            <a:extLst>
              <a:ext uri="{FF2B5EF4-FFF2-40B4-BE49-F238E27FC236}">
                <a16:creationId xmlns:a16="http://schemas.microsoft.com/office/drawing/2014/main" id="{470960EF-710A-2CD4-EDA3-4D478216E010}"/>
              </a:ext>
            </a:extLst>
          </p:cNvPr>
          <p:cNvSpPr txBox="1"/>
          <p:nvPr/>
        </p:nvSpPr>
        <p:spPr>
          <a:xfrm>
            <a:off x="5937504" y="4881269"/>
            <a:ext cx="59458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000" dirty="0"/>
              <a:t>&lt;- </a:t>
            </a:r>
            <a:r>
              <a:rPr kumimoji="1" lang="zh-TW" altLang="en-US" sz="2000" dirty="0"/>
              <a:t>通常是自然對數，本堂課以</a:t>
            </a:r>
            <a:r>
              <a:rPr kumimoji="1" lang="en-US" altLang="zh-TW" sz="2000" dirty="0"/>
              <a:t>2</a:t>
            </a:r>
            <a:r>
              <a:rPr kumimoji="1" lang="zh-TW" altLang="en-US" sz="2000" dirty="0"/>
              <a:t>為底數作為範例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DED481E7-F70B-5F3D-7F87-7E81DFC0A404}"/>
                  </a:ext>
                </a:extLst>
              </p:cNvPr>
              <p:cNvSpPr txBox="1"/>
              <p:nvPr/>
            </p:nvSpPr>
            <p:spPr>
              <a:xfrm>
                <a:off x="3706368" y="5687977"/>
                <a:ext cx="2279904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40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TW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zh-TW" altLang="en-US" sz="24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zh-TW" alt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zh-TW" altLang="en-US" sz="2400">
                              <a:latin typeface="Cambria Math" panose="02040503050406030204" pitchFamily="18" charset="0"/>
                            </a:rPr>
                            <m:t>log</m:t>
                          </m:r>
                        </m:e>
                        <m:sub>
                          <m:r>
                            <a:rPr lang="zh-TW" altLang="en-US" sz="240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DED481E7-F70B-5F3D-7F87-7E81DFC0A4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6368" y="5687977"/>
                <a:ext cx="2279904" cy="461665"/>
              </a:xfrm>
              <a:prstGeom prst="rect">
                <a:avLst/>
              </a:prstGeom>
              <a:blipFill>
                <a:blip r:embed="rId4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FF28F78E-74CA-B1A4-9B5F-27B317484A34}"/>
                  </a:ext>
                </a:extLst>
              </p:cNvPr>
              <p:cNvSpPr txBox="1"/>
              <p:nvPr/>
            </p:nvSpPr>
            <p:spPr>
              <a:xfrm>
                <a:off x="5937504" y="5780256"/>
                <a:ext cx="5945866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TW" sz="2000" dirty="0"/>
                  <a:t>&lt;- </a:t>
                </a:r>
                <a14:m>
                  <m:oMath xmlns:m="http://schemas.openxmlformats.org/officeDocument/2006/math">
                    <m:r>
                      <a:rPr lang="zh-TW" altLang="en-US" sz="2000" i="1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kumimoji="1" lang="en-US" altLang="zh-TW" sz="2000" dirty="0"/>
                  <a:t> </a:t>
                </a:r>
                <a:r>
                  <a:rPr kumimoji="1" lang="zh-TW" altLang="en-US" sz="2000" dirty="0"/>
                  <a:t>是每個事件發生的機率，</a:t>
                </a:r>
                <a:endParaRPr kumimoji="1" lang="en-US" altLang="zh-TW" sz="2000" dirty="0"/>
              </a:p>
              <a:p>
                <a:r>
                  <a:rPr lang="zh-TW" altLang="en-US" sz="2000" b="0" dirty="0"/>
                  <a:t>   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kumimoji="1" lang="zh-TW" altLang="en-US" sz="2000" dirty="0"/>
                  <a:t> 是</a:t>
                </a:r>
                <a:r>
                  <a:rPr kumimoji="1" lang="zh-TW" altLang="en-US" sz="2000" dirty="0">
                    <a:solidFill>
                      <a:srgbClr val="FF0000"/>
                    </a:solidFill>
                  </a:rPr>
                  <a:t>預測</a:t>
                </a:r>
                <a:r>
                  <a:rPr kumimoji="1" lang="zh-TW" altLang="en-US" sz="2000" dirty="0"/>
                  <a:t>每個事件發生的機率</a:t>
                </a:r>
              </a:p>
            </p:txBody>
          </p:sp>
        </mc:Choice>
        <mc:Fallback xmlns=""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FF28F78E-74CA-B1A4-9B5F-27B317484A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7504" y="5780256"/>
                <a:ext cx="5945866" cy="707886"/>
              </a:xfrm>
              <a:prstGeom prst="rect">
                <a:avLst/>
              </a:prstGeom>
              <a:blipFill>
                <a:blip r:embed="rId5"/>
                <a:stretch>
                  <a:fillRect l="-1066" t="-5357" b="-1428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文字方塊 19">
            <a:extLst>
              <a:ext uri="{FF2B5EF4-FFF2-40B4-BE49-F238E27FC236}">
                <a16:creationId xmlns:a16="http://schemas.microsoft.com/office/drawing/2014/main" id="{B1B99ACC-1EA2-2890-AE66-A4898D2B5716}"/>
              </a:ext>
            </a:extLst>
          </p:cNvPr>
          <p:cNvSpPr txBox="1"/>
          <p:nvPr/>
        </p:nvSpPr>
        <p:spPr>
          <a:xfrm>
            <a:off x="1083371" y="4373575"/>
            <a:ext cx="1115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dirty="0"/>
              <a:t>交叉熵</a:t>
            </a:r>
          </a:p>
        </p:txBody>
      </p:sp>
    </p:spTree>
    <p:extLst>
      <p:ext uri="{BB962C8B-B14F-4D97-AF65-F5344CB8AC3E}">
        <p14:creationId xmlns:p14="http://schemas.microsoft.com/office/powerpoint/2010/main" val="2784664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2" grpId="0" animBg="1"/>
      <p:bldP spid="13" grpId="0" animBg="1"/>
      <p:bldP spid="14" grpId="0"/>
      <p:bldP spid="15" grpId="0"/>
      <p:bldP spid="16" grpId="0"/>
      <p:bldP spid="17" grpId="0"/>
      <p:bldP spid="18" grpId="0"/>
      <p:bldP spid="19" grpId="0"/>
      <p:bldP spid="2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0B2DC30-0BC4-FFD2-1DBC-4EA6644F1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Cross-entropy (Case1)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7A69911-56B0-0BDD-25C1-7E2F53B568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BFF8D182-47F3-638F-7F59-FE7C1FFC46BA}"/>
                  </a:ext>
                </a:extLst>
              </p:cNvPr>
              <p:cNvSpPr txBox="1"/>
              <p:nvPr/>
            </p:nvSpPr>
            <p:spPr>
              <a:xfrm>
                <a:off x="4151586" y="1473993"/>
                <a:ext cx="3888828" cy="9659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</m:d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TW" alt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func>
                        <m:func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zh-TW" altLang="en-US" sz="28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zh-TW" altLang="en-US" sz="28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f>
                            <m:fPr>
                              <m:ctrlP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TW" altLang="en-US" sz="28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TW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BFF8D182-47F3-638F-7F59-FE7C1FFC46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1586" y="1473993"/>
                <a:ext cx="3888828" cy="965970"/>
              </a:xfrm>
              <a:prstGeom prst="rect">
                <a:avLst/>
              </a:prstGeom>
              <a:blipFill>
                <a:blip r:embed="rId2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太陽 5">
            <a:extLst>
              <a:ext uri="{FF2B5EF4-FFF2-40B4-BE49-F238E27FC236}">
                <a16:creationId xmlns:a16="http://schemas.microsoft.com/office/drawing/2014/main" id="{2D429986-0D45-B0C1-E394-9DCF7EB53B21}"/>
              </a:ext>
            </a:extLst>
          </p:cNvPr>
          <p:cNvSpPr/>
          <p:nvPr/>
        </p:nvSpPr>
        <p:spPr>
          <a:xfrm>
            <a:off x="734235" y="3433677"/>
            <a:ext cx="1208689" cy="1208689"/>
          </a:xfrm>
          <a:prstGeom prst="sun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pic>
        <p:nvPicPr>
          <p:cNvPr id="7" name="圖形 6" descr="下雨 外框">
            <a:extLst>
              <a:ext uri="{FF2B5EF4-FFF2-40B4-BE49-F238E27FC236}">
                <a16:creationId xmlns:a16="http://schemas.microsoft.com/office/drawing/2014/main" id="{C46B2168-5010-080D-F07E-D66D5399C2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4310" y="5469612"/>
            <a:ext cx="1308538" cy="1308538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15BE121A-0E29-6A97-A18D-2DE66AEFF8CC}"/>
              </a:ext>
            </a:extLst>
          </p:cNvPr>
          <p:cNvSpPr txBox="1"/>
          <p:nvPr/>
        </p:nvSpPr>
        <p:spPr>
          <a:xfrm>
            <a:off x="2144743" y="3745634"/>
            <a:ext cx="14399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3200" dirty="0"/>
              <a:t>50%</a:t>
            </a:r>
            <a:endParaRPr kumimoji="1" lang="zh-TW" altLang="en-US" sz="3200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BA7F15CC-249D-08AE-3650-2348FB302CAF}"/>
              </a:ext>
            </a:extLst>
          </p:cNvPr>
          <p:cNvSpPr txBox="1"/>
          <p:nvPr/>
        </p:nvSpPr>
        <p:spPr>
          <a:xfrm>
            <a:off x="2144742" y="5831493"/>
            <a:ext cx="14399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3200" dirty="0"/>
              <a:t>25%</a:t>
            </a:r>
            <a:endParaRPr kumimoji="1" lang="zh-TW" altLang="en-US" sz="3200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E948FDB8-1B61-FDBC-9E53-4965BB3AFF18}"/>
              </a:ext>
            </a:extLst>
          </p:cNvPr>
          <p:cNvSpPr txBox="1"/>
          <p:nvPr/>
        </p:nvSpPr>
        <p:spPr>
          <a:xfrm>
            <a:off x="1992339" y="2840508"/>
            <a:ext cx="17447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3200" b="1" dirty="0"/>
              <a:t>機率</a:t>
            </a:r>
            <a:r>
              <a:rPr kumimoji="1" lang="en-US" altLang="zh-TW" sz="3200" b="1" dirty="0"/>
              <a:t> (P)</a:t>
            </a:r>
            <a:endParaRPr kumimoji="1" lang="zh-TW" altLang="en-US" sz="3200" b="1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77CE5E93-EB20-5E37-AB26-A54ED1A4C8D8}"/>
              </a:ext>
            </a:extLst>
          </p:cNvPr>
          <p:cNvSpPr txBox="1"/>
          <p:nvPr/>
        </p:nvSpPr>
        <p:spPr>
          <a:xfrm>
            <a:off x="5320584" y="2840507"/>
            <a:ext cx="17447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3200" b="1" dirty="0"/>
              <a:t> 1 / Q</a:t>
            </a:r>
            <a:endParaRPr kumimoji="1" lang="zh-TW" altLang="en-US" sz="3200" b="1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9F2F8593-D1FC-57A7-6F1F-7C622A5621CF}"/>
              </a:ext>
            </a:extLst>
          </p:cNvPr>
          <p:cNvSpPr txBox="1"/>
          <p:nvPr/>
        </p:nvSpPr>
        <p:spPr>
          <a:xfrm>
            <a:off x="5472985" y="3745634"/>
            <a:ext cx="14399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3200" dirty="0"/>
              <a:t>4</a:t>
            </a:r>
            <a:endParaRPr kumimoji="1" lang="zh-TW" altLang="en-US" sz="3200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161F1318-A7F0-D0B2-68EB-0989375DD4D8}"/>
              </a:ext>
            </a:extLst>
          </p:cNvPr>
          <p:cNvSpPr txBox="1"/>
          <p:nvPr/>
        </p:nvSpPr>
        <p:spPr>
          <a:xfrm>
            <a:off x="5472985" y="5831492"/>
            <a:ext cx="14399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3200" dirty="0"/>
              <a:t>2</a:t>
            </a:r>
            <a:endParaRPr kumimoji="1" lang="zh-TW" altLang="en-US" sz="3200" dirty="0"/>
          </a:p>
        </p:txBody>
      </p:sp>
      <p:pic>
        <p:nvPicPr>
          <p:cNvPr id="14" name="圖形 13" descr="雲朵 外框">
            <a:extLst>
              <a:ext uri="{FF2B5EF4-FFF2-40B4-BE49-F238E27FC236}">
                <a16:creationId xmlns:a16="http://schemas.microsoft.com/office/drawing/2014/main" id="{C0FA7325-365A-2F59-B0B5-059ACD1620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20734" y="4539282"/>
            <a:ext cx="1033415" cy="1033415"/>
          </a:xfrm>
          <a:prstGeom prst="rect">
            <a:avLst/>
          </a:prstGeom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id="{28955342-A162-9131-8EF4-4916A75BC3AB}"/>
              </a:ext>
            </a:extLst>
          </p:cNvPr>
          <p:cNvSpPr txBox="1"/>
          <p:nvPr/>
        </p:nvSpPr>
        <p:spPr>
          <a:xfrm>
            <a:off x="2144740" y="4779167"/>
            <a:ext cx="14399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3200" dirty="0"/>
              <a:t>25%</a:t>
            </a:r>
            <a:endParaRPr kumimoji="1" lang="zh-TW" altLang="en-US" sz="3200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0E7BC1C6-57EB-1F61-3203-827E8A2B9D11}"/>
              </a:ext>
            </a:extLst>
          </p:cNvPr>
          <p:cNvSpPr txBox="1"/>
          <p:nvPr/>
        </p:nvSpPr>
        <p:spPr>
          <a:xfrm>
            <a:off x="5472985" y="4799232"/>
            <a:ext cx="14399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3200" dirty="0"/>
              <a:t>4</a:t>
            </a:r>
            <a:endParaRPr kumimoji="1" lang="zh-TW" alt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AD4DA86E-152B-FA91-7209-83CB699BB388}"/>
                  </a:ext>
                </a:extLst>
              </p:cNvPr>
              <p:cNvSpPr txBox="1"/>
              <p:nvPr/>
            </p:nvSpPr>
            <p:spPr>
              <a:xfrm>
                <a:off x="6881790" y="2588664"/>
                <a:ext cx="1916224" cy="10908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zh-TW" altLang="en-US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zh-TW" altLang="en-US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zh-TW" altLang="en-US" sz="32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zh-TW" altLang="en-US" sz="32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f>
                            <m:fPr>
                              <m:ctrlPr>
                                <a:rPr lang="zh-TW" altLang="en-US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TW" altLang="en-US" sz="32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TW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kumimoji="1" lang="zh-TW" altLang="en-US" sz="3200" b="1" dirty="0"/>
              </a:p>
            </p:txBody>
          </p:sp>
        </mc:Choice>
        <mc:Fallback xmlns=""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AD4DA86E-152B-FA91-7209-83CB699BB3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1790" y="2588664"/>
                <a:ext cx="1916224" cy="1090811"/>
              </a:xfrm>
              <a:prstGeom prst="rect">
                <a:avLst/>
              </a:prstGeom>
              <a:blipFill>
                <a:blip r:embed="rId7"/>
                <a:stretch>
                  <a:fillRect b="-1162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文字方塊 17">
            <a:extLst>
              <a:ext uri="{FF2B5EF4-FFF2-40B4-BE49-F238E27FC236}">
                <a16:creationId xmlns:a16="http://schemas.microsoft.com/office/drawing/2014/main" id="{CA136CC6-1021-51A5-C55B-84CAB565B2C0}"/>
              </a:ext>
            </a:extLst>
          </p:cNvPr>
          <p:cNvSpPr txBox="1"/>
          <p:nvPr/>
        </p:nvSpPr>
        <p:spPr>
          <a:xfrm>
            <a:off x="7136207" y="3745633"/>
            <a:ext cx="14399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3200" dirty="0"/>
              <a:t>2</a:t>
            </a:r>
            <a:endParaRPr kumimoji="1" lang="zh-TW" altLang="en-US" sz="3200" dirty="0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0A027468-B4AA-E1C3-8F10-C5988F247243}"/>
              </a:ext>
            </a:extLst>
          </p:cNvPr>
          <p:cNvSpPr txBox="1"/>
          <p:nvPr/>
        </p:nvSpPr>
        <p:spPr>
          <a:xfrm>
            <a:off x="7136207" y="4779166"/>
            <a:ext cx="14399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3200" dirty="0"/>
              <a:t>2</a:t>
            </a:r>
            <a:endParaRPr kumimoji="1" lang="zh-TW" altLang="en-US" sz="3200" dirty="0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318A6C7A-34E4-FEC3-221E-7905F62F527C}"/>
              </a:ext>
            </a:extLst>
          </p:cNvPr>
          <p:cNvSpPr txBox="1"/>
          <p:nvPr/>
        </p:nvSpPr>
        <p:spPr>
          <a:xfrm>
            <a:off x="7136207" y="5812699"/>
            <a:ext cx="14399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3200" dirty="0"/>
              <a:t>1</a:t>
            </a:r>
            <a:endParaRPr kumimoji="1" lang="zh-TW" altLang="en-US" sz="3200" dirty="0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5A9BBE3F-A839-22E9-2F0A-04976B52C8E9}"/>
              </a:ext>
            </a:extLst>
          </p:cNvPr>
          <p:cNvSpPr txBox="1"/>
          <p:nvPr/>
        </p:nvSpPr>
        <p:spPr>
          <a:xfrm>
            <a:off x="8628345" y="2840507"/>
            <a:ext cx="17447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3200" b="1" dirty="0"/>
              <a:t> H(P, Q)</a:t>
            </a:r>
            <a:endParaRPr kumimoji="1" lang="zh-TW" altLang="en-US" sz="3200" b="1" dirty="0"/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03D5867F-6D61-B2DB-B0D6-2DD9550BB4D6}"/>
              </a:ext>
            </a:extLst>
          </p:cNvPr>
          <p:cNvSpPr txBox="1"/>
          <p:nvPr/>
        </p:nvSpPr>
        <p:spPr>
          <a:xfrm>
            <a:off x="8780746" y="3745633"/>
            <a:ext cx="14399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3200" dirty="0"/>
              <a:t>1</a:t>
            </a:r>
            <a:endParaRPr kumimoji="1" lang="zh-TW" altLang="en-US" sz="3200" dirty="0"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1EBFDF9E-A1E4-E7A8-CC55-7C85A5285032}"/>
              </a:ext>
            </a:extLst>
          </p:cNvPr>
          <p:cNvSpPr txBox="1"/>
          <p:nvPr/>
        </p:nvSpPr>
        <p:spPr>
          <a:xfrm>
            <a:off x="8780746" y="4779165"/>
            <a:ext cx="14399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3200" dirty="0"/>
              <a:t>0.5</a:t>
            </a:r>
            <a:endParaRPr kumimoji="1" lang="zh-TW" altLang="en-US" sz="3200" dirty="0"/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2D002202-3BB3-8CF2-BBC2-9866D022D9DE}"/>
              </a:ext>
            </a:extLst>
          </p:cNvPr>
          <p:cNvSpPr txBox="1"/>
          <p:nvPr/>
        </p:nvSpPr>
        <p:spPr>
          <a:xfrm>
            <a:off x="8780746" y="5812697"/>
            <a:ext cx="14399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3200" dirty="0"/>
              <a:t>0.25</a:t>
            </a:r>
            <a:endParaRPr kumimoji="1" lang="zh-TW" altLang="en-US" sz="3200" dirty="0"/>
          </a:p>
        </p:txBody>
      </p:sp>
      <p:sp>
        <p:nvSpPr>
          <p:cNvPr id="25" name="右中括弧 24">
            <a:extLst>
              <a:ext uri="{FF2B5EF4-FFF2-40B4-BE49-F238E27FC236}">
                <a16:creationId xmlns:a16="http://schemas.microsoft.com/office/drawing/2014/main" id="{E2057699-10FC-3403-43B9-8DD6D0FCCFFD}"/>
              </a:ext>
            </a:extLst>
          </p:cNvPr>
          <p:cNvSpPr/>
          <p:nvPr/>
        </p:nvSpPr>
        <p:spPr>
          <a:xfrm>
            <a:off x="10171235" y="3904736"/>
            <a:ext cx="152403" cy="2409568"/>
          </a:xfrm>
          <a:prstGeom prst="righ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BDA0CE35-F661-AA7F-F7C8-274C4FC7A1B2}"/>
              </a:ext>
            </a:extLst>
          </p:cNvPr>
          <p:cNvSpPr txBox="1"/>
          <p:nvPr/>
        </p:nvSpPr>
        <p:spPr>
          <a:xfrm>
            <a:off x="10257735" y="4779165"/>
            <a:ext cx="18355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3200" dirty="0"/>
              <a:t>1.</a:t>
            </a:r>
            <a:r>
              <a:rPr kumimoji="1" lang="en-US" altLang="zh-TW" sz="3200" dirty="0">
                <a:solidFill>
                  <a:srgbClr val="FF0000"/>
                </a:solidFill>
              </a:rPr>
              <a:t>75</a:t>
            </a:r>
            <a:r>
              <a:rPr kumimoji="1" lang="en-US" altLang="zh-TW" sz="3200" dirty="0"/>
              <a:t> bits</a:t>
            </a:r>
            <a:endParaRPr kumimoji="1" lang="zh-TW" altLang="en-US" sz="3200" dirty="0"/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187B60DA-C6EF-4FBD-6685-D1B6DAC2A32C}"/>
              </a:ext>
            </a:extLst>
          </p:cNvPr>
          <p:cNvSpPr txBox="1"/>
          <p:nvPr/>
        </p:nvSpPr>
        <p:spPr>
          <a:xfrm>
            <a:off x="3922416" y="3747330"/>
            <a:ext cx="14399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3200" dirty="0"/>
              <a:t>25%</a:t>
            </a:r>
            <a:endParaRPr kumimoji="1" lang="zh-TW" altLang="en-US" sz="3200" dirty="0"/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31A61748-14E2-4CCC-0E94-2F87708E4E7C}"/>
              </a:ext>
            </a:extLst>
          </p:cNvPr>
          <p:cNvSpPr txBox="1"/>
          <p:nvPr/>
        </p:nvSpPr>
        <p:spPr>
          <a:xfrm>
            <a:off x="3922415" y="5833189"/>
            <a:ext cx="14399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3200" dirty="0"/>
              <a:t>50%</a:t>
            </a:r>
            <a:endParaRPr kumimoji="1" lang="zh-TW" altLang="en-US" sz="3200" dirty="0"/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67E62ACF-282A-FA3C-B439-5DDECC6159E3}"/>
              </a:ext>
            </a:extLst>
          </p:cNvPr>
          <p:cNvSpPr txBox="1"/>
          <p:nvPr/>
        </p:nvSpPr>
        <p:spPr>
          <a:xfrm>
            <a:off x="3770012" y="2842204"/>
            <a:ext cx="17447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3200" b="1" dirty="0"/>
              <a:t>機率</a:t>
            </a:r>
            <a:r>
              <a:rPr kumimoji="1" lang="en-US" altLang="zh-TW" sz="3200" b="1" dirty="0"/>
              <a:t> (Q)</a:t>
            </a:r>
            <a:endParaRPr kumimoji="1" lang="zh-TW" altLang="en-US" sz="3200" b="1" dirty="0"/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A87EA1A3-5661-7426-8F43-893A0B08DF5A}"/>
              </a:ext>
            </a:extLst>
          </p:cNvPr>
          <p:cNvSpPr txBox="1"/>
          <p:nvPr/>
        </p:nvSpPr>
        <p:spPr>
          <a:xfrm>
            <a:off x="3922413" y="4780863"/>
            <a:ext cx="14399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3200" dirty="0"/>
              <a:t>25%</a:t>
            </a:r>
            <a:endParaRPr kumimoji="1"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4991755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D71058-40F4-57A1-AAC1-863CADC962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DCBCFC-D77A-EA14-1B2E-F99282919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Cross-entropy (Case2)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5477EF2-D569-A689-7F34-3E4518439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16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C71C95FC-E41A-2463-68B2-AD47682EB67D}"/>
                  </a:ext>
                </a:extLst>
              </p:cNvPr>
              <p:cNvSpPr txBox="1"/>
              <p:nvPr/>
            </p:nvSpPr>
            <p:spPr>
              <a:xfrm>
                <a:off x="4151586" y="1473993"/>
                <a:ext cx="3888828" cy="9659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</m:d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TW" alt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func>
                        <m:func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zh-TW" altLang="en-US" sz="28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zh-TW" altLang="en-US" sz="28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f>
                            <m:fPr>
                              <m:ctrlP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TW" altLang="en-US" sz="28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TW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C71C95FC-E41A-2463-68B2-AD47682EB6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1586" y="1473993"/>
                <a:ext cx="3888828" cy="965970"/>
              </a:xfrm>
              <a:prstGeom prst="rect">
                <a:avLst/>
              </a:prstGeom>
              <a:blipFill>
                <a:blip r:embed="rId2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太陽 5">
            <a:extLst>
              <a:ext uri="{FF2B5EF4-FFF2-40B4-BE49-F238E27FC236}">
                <a16:creationId xmlns:a16="http://schemas.microsoft.com/office/drawing/2014/main" id="{B5B441FA-9E62-382B-2DCA-9F48998F76E0}"/>
              </a:ext>
            </a:extLst>
          </p:cNvPr>
          <p:cNvSpPr/>
          <p:nvPr/>
        </p:nvSpPr>
        <p:spPr>
          <a:xfrm>
            <a:off x="734235" y="3433677"/>
            <a:ext cx="1208689" cy="1208689"/>
          </a:xfrm>
          <a:prstGeom prst="sun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pic>
        <p:nvPicPr>
          <p:cNvPr id="7" name="圖形 6" descr="下雨 外框">
            <a:extLst>
              <a:ext uri="{FF2B5EF4-FFF2-40B4-BE49-F238E27FC236}">
                <a16:creationId xmlns:a16="http://schemas.microsoft.com/office/drawing/2014/main" id="{36FE5BA1-AAA3-6D6F-FB0E-6969B1B63E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4310" y="5469612"/>
            <a:ext cx="1308538" cy="1308538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325DD58A-DAB7-3286-12E1-E39B5EA623F7}"/>
              </a:ext>
            </a:extLst>
          </p:cNvPr>
          <p:cNvSpPr txBox="1"/>
          <p:nvPr/>
        </p:nvSpPr>
        <p:spPr>
          <a:xfrm>
            <a:off x="2144743" y="3745634"/>
            <a:ext cx="14399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3200" dirty="0"/>
              <a:t>50%</a:t>
            </a:r>
            <a:endParaRPr kumimoji="1" lang="zh-TW" altLang="en-US" sz="3200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900334B8-17B3-D166-4205-66E4925CED7D}"/>
              </a:ext>
            </a:extLst>
          </p:cNvPr>
          <p:cNvSpPr txBox="1"/>
          <p:nvPr/>
        </p:nvSpPr>
        <p:spPr>
          <a:xfrm>
            <a:off x="2144742" y="5831493"/>
            <a:ext cx="14399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3200" dirty="0"/>
              <a:t>25%</a:t>
            </a:r>
            <a:endParaRPr kumimoji="1" lang="zh-TW" altLang="en-US" sz="3200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2BD93F0B-EC0A-5EC5-90CB-E39DD214EB8A}"/>
              </a:ext>
            </a:extLst>
          </p:cNvPr>
          <p:cNvSpPr txBox="1"/>
          <p:nvPr/>
        </p:nvSpPr>
        <p:spPr>
          <a:xfrm>
            <a:off x="1992339" y="2840508"/>
            <a:ext cx="17447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3200" b="1" dirty="0"/>
              <a:t>機率</a:t>
            </a:r>
            <a:r>
              <a:rPr kumimoji="1" lang="en-US" altLang="zh-TW" sz="3200" b="1" dirty="0"/>
              <a:t> (P)</a:t>
            </a:r>
            <a:endParaRPr kumimoji="1" lang="zh-TW" altLang="en-US" sz="3200" b="1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28EA7CE8-8026-8D4E-79C9-5D3749FF07F3}"/>
              </a:ext>
            </a:extLst>
          </p:cNvPr>
          <p:cNvSpPr txBox="1"/>
          <p:nvPr/>
        </p:nvSpPr>
        <p:spPr>
          <a:xfrm>
            <a:off x="5320584" y="2840507"/>
            <a:ext cx="17447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3200" b="1" dirty="0"/>
              <a:t> 1 / Q</a:t>
            </a:r>
            <a:endParaRPr kumimoji="1" lang="zh-TW" altLang="en-US" sz="3200" b="1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FA72B485-43E2-5E3F-3EB8-8EE522E53419}"/>
              </a:ext>
            </a:extLst>
          </p:cNvPr>
          <p:cNvSpPr txBox="1"/>
          <p:nvPr/>
        </p:nvSpPr>
        <p:spPr>
          <a:xfrm>
            <a:off x="5472985" y="3745634"/>
            <a:ext cx="14399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3200" dirty="0"/>
              <a:t>1.67</a:t>
            </a:r>
            <a:endParaRPr kumimoji="1" lang="zh-TW" altLang="en-US" sz="3200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8F20551C-A1ED-E228-6251-0522B7569B1B}"/>
              </a:ext>
            </a:extLst>
          </p:cNvPr>
          <p:cNvSpPr txBox="1"/>
          <p:nvPr/>
        </p:nvSpPr>
        <p:spPr>
          <a:xfrm>
            <a:off x="5472985" y="5831492"/>
            <a:ext cx="14399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3200" dirty="0"/>
              <a:t>5</a:t>
            </a:r>
            <a:endParaRPr kumimoji="1" lang="zh-TW" altLang="en-US" sz="3200" dirty="0"/>
          </a:p>
        </p:txBody>
      </p:sp>
      <p:pic>
        <p:nvPicPr>
          <p:cNvPr id="14" name="圖形 13" descr="雲朵 外框">
            <a:extLst>
              <a:ext uri="{FF2B5EF4-FFF2-40B4-BE49-F238E27FC236}">
                <a16:creationId xmlns:a16="http://schemas.microsoft.com/office/drawing/2014/main" id="{EBEDB5B5-5BC6-3FBB-8965-4DFED94749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20734" y="4539282"/>
            <a:ext cx="1033415" cy="1033415"/>
          </a:xfrm>
          <a:prstGeom prst="rect">
            <a:avLst/>
          </a:prstGeom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id="{4516A1BC-EA3E-5326-9EBD-587D530CEB37}"/>
              </a:ext>
            </a:extLst>
          </p:cNvPr>
          <p:cNvSpPr txBox="1"/>
          <p:nvPr/>
        </p:nvSpPr>
        <p:spPr>
          <a:xfrm>
            <a:off x="2144740" y="4779167"/>
            <a:ext cx="14399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3200" dirty="0"/>
              <a:t>25%</a:t>
            </a:r>
            <a:endParaRPr kumimoji="1" lang="zh-TW" altLang="en-US" sz="3200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532AE4B4-63C7-9642-A93E-2CF25E925DEE}"/>
              </a:ext>
            </a:extLst>
          </p:cNvPr>
          <p:cNvSpPr txBox="1"/>
          <p:nvPr/>
        </p:nvSpPr>
        <p:spPr>
          <a:xfrm>
            <a:off x="5472985" y="4799232"/>
            <a:ext cx="14399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3200" dirty="0"/>
              <a:t>5</a:t>
            </a:r>
            <a:endParaRPr kumimoji="1" lang="zh-TW" alt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5D2CF398-C09A-360A-244C-97572D04770C}"/>
                  </a:ext>
                </a:extLst>
              </p:cNvPr>
              <p:cNvSpPr txBox="1"/>
              <p:nvPr/>
            </p:nvSpPr>
            <p:spPr>
              <a:xfrm>
                <a:off x="6881790" y="2588664"/>
                <a:ext cx="1916224" cy="10908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zh-TW" altLang="en-US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zh-TW" altLang="en-US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zh-TW" altLang="en-US" sz="32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zh-TW" altLang="en-US" sz="32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f>
                            <m:fPr>
                              <m:ctrlPr>
                                <a:rPr lang="zh-TW" altLang="en-US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TW" altLang="en-US" sz="32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TW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kumimoji="1" lang="zh-TW" altLang="en-US" sz="3200" b="1" dirty="0"/>
              </a:p>
            </p:txBody>
          </p:sp>
        </mc:Choice>
        <mc:Fallback xmlns=""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5D2CF398-C09A-360A-244C-97572D0477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1790" y="2588664"/>
                <a:ext cx="1916224" cy="1090811"/>
              </a:xfrm>
              <a:prstGeom prst="rect">
                <a:avLst/>
              </a:prstGeom>
              <a:blipFill>
                <a:blip r:embed="rId7"/>
                <a:stretch>
                  <a:fillRect b="-1162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文字方塊 17">
            <a:extLst>
              <a:ext uri="{FF2B5EF4-FFF2-40B4-BE49-F238E27FC236}">
                <a16:creationId xmlns:a16="http://schemas.microsoft.com/office/drawing/2014/main" id="{C7A3C0DA-0A61-4BC1-0AB4-8F9FCC28D95F}"/>
              </a:ext>
            </a:extLst>
          </p:cNvPr>
          <p:cNvSpPr txBox="1"/>
          <p:nvPr/>
        </p:nvSpPr>
        <p:spPr>
          <a:xfrm>
            <a:off x="7136207" y="3745633"/>
            <a:ext cx="14399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3200" dirty="0"/>
              <a:t>0.74</a:t>
            </a:r>
            <a:endParaRPr kumimoji="1" lang="zh-TW" altLang="en-US" sz="3200" dirty="0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2657E8C5-9D09-EF33-9431-B7E1AC064006}"/>
              </a:ext>
            </a:extLst>
          </p:cNvPr>
          <p:cNvSpPr txBox="1"/>
          <p:nvPr/>
        </p:nvSpPr>
        <p:spPr>
          <a:xfrm>
            <a:off x="7136207" y="4779166"/>
            <a:ext cx="14399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3200" dirty="0"/>
              <a:t>2.32</a:t>
            </a:r>
            <a:endParaRPr kumimoji="1" lang="zh-TW" altLang="en-US" sz="3200" dirty="0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DCF47FBF-97AF-7A5A-DA7D-721B39CA6F97}"/>
              </a:ext>
            </a:extLst>
          </p:cNvPr>
          <p:cNvSpPr txBox="1"/>
          <p:nvPr/>
        </p:nvSpPr>
        <p:spPr>
          <a:xfrm>
            <a:off x="7136207" y="5812699"/>
            <a:ext cx="14399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3200" dirty="0"/>
              <a:t>2.32</a:t>
            </a:r>
            <a:endParaRPr kumimoji="1" lang="zh-TW" altLang="en-US" sz="3200" dirty="0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32D0FEDC-4DD7-E01A-9E6C-FA8EBF82D6B9}"/>
              </a:ext>
            </a:extLst>
          </p:cNvPr>
          <p:cNvSpPr txBox="1"/>
          <p:nvPr/>
        </p:nvSpPr>
        <p:spPr>
          <a:xfrm>
            <a:off x="8628345" y="2840507"/>
            <a:ext cx="17447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3200" b="1" dirty="0"/>
              <a:t> H(P, Q)</a:t>
            </a:r>
            <a:endParaRPr kumimoji="1" lang="zh-TW" altLang="en-US" sz="3200" b="1" dirty="0"/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F54E363E-04EA-2423-7070-1CD52F777CAD}"/>
              </a:ext>
            </a:extLst>
          </p:cNvPr>
          <p:cNvSpPr txBox="1"/>
          <p:nvPr/>
        </p:nvSpPr>
        <p:spPr>
          <a:xfrm>
            <a:off x="8780746" y="3745633"/>
            <a:ext cx="14399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3200" dirty="0"/>
              <a:t>0.37</a:t>
            </a:r>
            <a:endParaRPr kumimoji="1" lang="zh-TW" altLang="en-US" sz="3200" dirty="0"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14AEE842-B5FE-E678-C622-4A3E0C0D98D5}"/>
              </a:ext>
            </a:extLst>
          </p:cNvPr>
          <p:cNvSpPr txBox="1"/>
          <p:nvPr/>
        </p:nvSpPr>
        <p:spPr>
          <a:xfrm>
            <a:off x="8780746" y="4779165"/>
            <a:ext cx="14399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3200" dirty="0"/>
              <a:t>0.58</a:t>
            </a:r>
            <a:endParaRPr kumimoji="1" lang="zh-TW" altLang="en-US" sz="3200" dirty="0"/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9DF12DDB-B544-97BD-4C89-8AED8D847FDD}"/>
              </a:ext>
            </a:extLst>
          </p:cNvPr>
          <p:cNvSpPr txBox="1"/>
          <p:nvPr/>
        </p:nvSpPr>
        <p:spPr>
          <a:xfrm>
            <a:off x="8780746" y="5812697"/>
            <a:ext cx="14399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3200" dirty="0"/>
              <a:t>0.58</a:t>
            </a:r>
            <a:endParaRPr kumimoji="1" lang="zh-TW" altLang="en-US" sz="3200" dirty="0"/>
          </a:p>
        </p:txBody>
      </p:sp>
      <p:sp>
        <p:nvSpPr>
          <p:cNvPr id="25" name="右中括弧 24">
            <a:extLst>
              <a:ext uri="{FF2B5EF4-FFF2-40B4-BE49-F238E27FC236}">
                <a16:creationId xmlns:a16="http://schemas.microsoft.com/office/drawing/2014/main" id="{5C4CA561-54F2-8708-F124-C521C8F7E8E3}"/>
              </a:ext>
            </a:extLst>
          </p:cNvPr>
          <p:cNvSpPr/>
          <p:nvPr/>
        </p:nvSpPr>
        <p:spPr>
          <a:xfrm>
            <a:off x="10171235" y="3904736"/>
            <a:ext cx="152403" cy="2409568"/>
          </a:xfrm>
          <a:prstGeom prst="righ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593D5935-5531-390C-9156-B52AD4C81C14}"/>
              </a:ext>
            </a:extLst>
          </p:cNvPr>
          <p:cNvSpPr txBox="1"/>
          <p:nvPr/>
        </p:nvSpPr>
        <p:spPr>
          <a:xfrm>
            <a:off x="10257735" y="4779165"/>
            <a:ext cx="18355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3200" dirty="0"/>
              <a:t>1.5</a:t>
            </a:r>
            <a:r>
              <a:rPr kumimoji="1" lang="en-US" altLang="zh-TW" sz="3200" dirty="0">
                <a:solidFill>
                  <a:srgbClr val="FF0000"/>
                </a:solidFill>
              </a:rPr>
              <a:t>3</a:t>
            </a:r>
            <a:r>
              <a:rPr kumimoji="1" lang="en-US" altLang="zh-TW" sz="3200" dirty="0"/>
              <a:t> bits</a:t>
            </a:r>
            <a:endParaRPr kumimoji="1" lang="zh-TW" altLang="en-US" sz="3200" dirty="0"/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E9461EB8-07F3-9157-B231-052D7EBA721F}"/>
              </a:ext>
            </a:extLst>
          </p:cNvPr>
          <p:cNvSpPr txBox="1"/>
          <p:nvPr/>
        </p:nvSpPr>
        <p:spPr>
          <a:xfrm>
            <a:off x="3922416" y="3747330"/>
            <a:ext cx="14399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3200" dirty="0"/>
              <a:t>60%</a:t>
            </a:r>
            <a:endParaRPr kumimoji="1" lang="zh-TW" altLang="en-US" sz="3200" dirty="0"/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10285826-B893-D431-39A3-2617F301C4C6}"/>
              </a:ext>
            </a:extLst>
          </p:cNvPr>
          <p:cNvSpPr txBox="1"/>
          <p:nvPr/>
        </p:nvSpPr>
        <p:spPr>
          <a:xfrm>
            <a:off x="3922415" y="5833189"/>
            <a:ext cx="14399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3200" dirty="0"/>
              <a:t>20%</a:t>
            </a:r>
            <a:endParaRPr kumimoji="1" lang="zh-TW" altLang="en-US" sz="3200" dirty="0"/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700403C8-521E-C411-E428-F483F3F41F59}"/>
              </a:ext>
            </a:extLst>
          </p:cNvPr>
          <p:cNvSpPr txBox="1"/>
          <p:nvPr/>
        </p:nvSpPr>
        <p:spPr>
          <a:xfrm>
            <a:off x="3770012" y="2842204"/>
            <a:ext cx="17447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3200" b="1" dirty="0"/>
              <a:t>機率</a:t>
            </a:r>
            <a:r>
              <a:rPr kumimoji="1" lang="en-US" altLang="zh-TW" sz="3200" b="1" dirty="0"/>
              <a:t> (Q)</a:t>
            </a:r>
            <a:endParaRPr kumimoji="1" lang="zh-TW" altLang="en-US" sz="3200" b="1" dirty="0"/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300A29AF-1FF9-D730-C30B-498D38081D67}"/>
              </a:ext>
            </a:extLst>
          </p:cNvPr>
          <p:cNvSpPr txBox="1"/>
          <p:nvPr/>
        </p:nvSpPr>
        <p:spPr>
          <a:xfrm>
            <a:off x="3922413" y="4780863"/>
            <a:ext cx="14399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3200" dirty="0"/>
              <a:t>20%</a:t>
            </a:r>
            <a:endParaRPr kumimoji="1"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3861048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9F3E0D9-92D0-4B04-5775-E42677509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[</a:t>
            </a:r>
            <a:r>
              <a:rPr kumimoji="1" lang="zh-TW" altLang="en-US" dirty="0"/>
              <a:t>定義</a:t>
            </a:r>
            <a:r>
              <a:rPr kumimoji="1" lang="en-US" altLang="zh-TW" dirty="0"/>
              <a:t>] </a:t>
            </a:r>
            <a:r>
              <a:rPr kumimoji="1" lang="zh-TW" altLang="en-US" dirty="0"/>
              <a:t>機率分佈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999DBB2-E719-C62A-F038-FB9EBDBDD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5" name="圖片 4" descr="一張含有 文字, 螢幕擷取畫面, 行, 繪圖 的圖片&#10;&#10;自動產生的描述">
            <a:extLst>
              <a:ext uri="{FF2B5EF4-FFF2-40B4-BE49-F238E27FC236}">
                <a16:creationId xmlns:a16="http://schemas.microsoft.com/office/drawing/2014/main" id="{21D13408-F0A5-9AD3-E229-33A452ADFE8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35" t="18238"/>
          <a:stretch/>
        </p:blipFill>
        <p:spPr>
          <a:xfrm>
            <a:off x="6439438" y="4404628"/>
            <a:ext cx="3536923" cy="2340154"/>
          </a:xfrm>
          <a:prstGeom prst="rect">
            <a:avLst/>
          </a:prstGeom>
        </p:spPr>
      </p:pic>
      <p:pic>
        <p:nvPicPr>
          <p:cNvPr id="9" name="圖片 8" descr="一張含有 文字, 螢幕擷取畫面, 行, 數字 的圖片&#10;&#10;自動產生的描述">
            <a:extLst>
              <a:ext uri="{FF2B5EF4-FFF2-40B4-BE49-F238E27FC236}">
                <a16:creationId xmlns:a16="http://schemas.microsoft.com/office/drawing/2014/main" id="{D4E80B25-BE49-4F64-BED7-C848276BA4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8435" y="1573844"/>
            <a:ext cx="2599945" cy="2480089"/>
          </a:xfrm>
          <a:prstGeom prst="rect">
            <a:avLst/>
          </a:prstGeom>
        </p:spPr>
      </p:pic>
      <p:sp>
        <p:nvSpPr>
          <p:cNvPr id="10" name="圓角矩形 9">
            <a:extLst>
              <a:ext uri="{FF2B5EF4-FFF2-40B4-BE49-F238E27FC236}">
                <a16:creationId xmlns:a16="http://schemas.microsoft.com/office/drawing/2014/main" id="{D6B0C9CF-13CF-CB72-4970-04761A4C886A}"/>
              </a:ext>
            </a:extLst>
          </p:cNvPr>
          <p:cNvSpPr/>
          <p:nvPr/>
        </p:nvSpPr>
        <p:spPr>
          <a:xfrm>
            <a:off x="4046410" y="5086385"/>
            <a:ext cx="1457093" cy="68394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Model</a:t>
            </a:r>
            <a:endParaRPr kumimoji="1" lang="zh-TW" altLang="en-US" dirty="0"/>
          </a:p>
        </p:txBody>
      </p:sp>
      <p:pic>
        <p:nvPicPr>
          <p:cNvPr id="12" name="Picture 2" descr="Free Adorable grey and white cat with striking yellow eyes against a plain backdrop. Stock Photo">
            <a:extLst>
              <a:ext uri="{FF2B5EF4-FFF2-40B4-BE49-F238E27FC236}">
                <a16:creationId xmlns:a16="http://schemas.microsoft.com/office/drawing/2014/main" id="{ED453122-C30B-86F8-42F5-E1584FEDDD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6356" y="4791838"/>
            <a:ext cx="1778957" cy="1181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直線箭頭接點 12">
            <a:extLst>
              <a:ext uri="{FF2B5EF4-FFF2-40B4-BE49-F238E27FC236}">
                <a16:creationId xmlns:a16="http://schemas.microsoft.com/office/drawing/2014/main" id="{4E1119AA-FEA6-87D2-3E20-6755D5895EB7}"/>
              </a:ext>
            </a:extLst>
          </p:cNvPr>
          <p:cNvCxnSpPr>
            <a:cxnSpLocks/>
          </p:cNvCxnSpPr>
          <p:nvPr/>
        </p:nvCxnSpPr>
        <p:spPr>
          <a:xfrm>
            <a:off x="3130416" y="5428356"/>
            <a:ext cx="70866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009386BD-DFFA-EC4A-E518-925F7C548385}"/>
              </a:ext>
            </a:extLst>
          </p:cNvPr>
          <p:cNvCxnSpPr/>
          <p:nvPr/>
        </p:nvCxnSpPr>
        <p:spPr>
          <a:xfrm>
            <a:off x="5591547" y="5428356"/>
            <a:ext cx="70866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肘形接點 18">
            <a:extLst>
              <a:ext uri="{FF2B5EF4-FFF2-40B4-BE49-F238E27FC236}">
                <a16:creationId xmlns:a16="http://schemas.microsoft.com/office/drawing/2014/main" id="{369B0288-19C6-F837-972D-5BC241904254}"/>
              </a:ext>
            </a:extLst>
          </p:cNvPr>
          <p:cNvCxnSpPr>
            <a:cxnSpLocks/>
            <a:stCxn id="5" idx="3"/>
            <a:endCxn id="9" idx="3"/>
          </p:cNvCxnSpPr>
          <p:nvPr/>
        </p:nvCxnSpPr>
        <p:spPr>
          <a:xfrm flipH="1" flipV="1">
            <a:off x="9588380" y="2813889"/>
            <a:ext cx="387981" cy="2760816"/>
          </a:xfrm>
          <a:prstGeom prst="bentConnector3">
            <a:avLst>
              <a:gd name="adj1" fmla="val -58920"/>
            </a:avLst>
          </a:prstGeom>
          <a:ln w="28575"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BA83C730-72DA-C200-00B1-2D0D2EBF0EB7}"/>
              </a:ext>
            </a:extLst>
          </p:cNvPr>
          <p:cNvSpPr txBox="1"/>
          <p:nvPr/>
        </p:nvSpPr>
        <p:spPr>
          <a:xfrm>
            <a:off x="10291252" y="4004518"/>
            <a:ext cx="16337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000" b="1" dirty="0">
                <a:solidFill>
                  <a:schemeClr val="accent2"/>
                </a:solidFill>
              </a:rPr>
              <a:t>越接近越好</a:t>
            </a:r>
          </a:p>
        </p:txBody>
      </p:sp>
      <p:sp>
        <p:nvSpPr>
          <p:cNvPr id="21" name="圓角矩形 20">
            <a:extLst>
              <a:ext uri="{FF2B5EF4-FFF2-40B4-BE49-F238E27FC236}">
                <a16:creationId xmlns:a16="http://schemas.microsoft.com/office/drawing/2014/main" id="{902CF673-B0AB-F6BA-98E2-1E776C9F9B04}"/>
              </a:ext>
            </a:extLst>
          </p:cNvPr>
          <p:cNvSpPr/>
          <p:nvPr/>
        </p:nvSpPr>
        <p:spPr>
          <a:xfrm>
            <a:off x="730867" y="1876234"/>
            <a:ext cx="4957596" cy="1361710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TW" altLang="en-US" sz="2000" dirty="0">
                <a:solidFill>
                  <a:schemeClr val="tx1"/>
                </a:solidFill>
              </a:rPr>
              <a:t>機率分佈：機率分佈是指對一個隨機變數的所有可能取值，分別給出它們發生的機率，而這些機率的總和必須為 </a:t>
            </a:r>
            <a:r>
              <a:rPr kumimoji="1" lang="en-US" altLang="zh-TW" sz="2000" dirty="0">
                <a:solidFill>
                  <a:schemeClr val="tx1"/>
                </a:solidFill>
              </a:rPr>
              <a:t>1</a:t>
            </a:r>
            <a:r>
              <a:rPr kumimoji="1" lang="zh-TW" altLang="en-US" sz="2000" dirty="0">
                <a:solidFill>
                  <a:schemeClr val="tx1"/>
                </a:solidFill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1849456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0F50403-DA82-EBD0-7EFF-49EB82047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Summary for Cross-entropy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B8D9F6F-60BE-B2C5-CCCC-393F6E9798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C5947779-976A-41FD-E069-72DE881EEF2B}"/>
              </a:ext>
            </a:extLst>
          </p:cNvPr>
          <p:cNvSpPr txBox="1"/>
          <p:nvPr/>
        </p:nvSpPr>
        <p:spPr>
          <a:xfrm>
            <a:off x="653142" y="1883198"/>
            <a:ext cx="10918371" cy="2240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Entropy </a:t>
            </a:r>
            <a:r>
              <a:rPr kumimoji="1" lang="zh-TW" altLang="en-US" sz="2400" dirty="0"/>
              <a:t>帶來最低的平均傳輸成本 </a:t>
            </a:r>
            <a:endParaRPr kumimoji="1" lang="en-US" altLang="zh-TW" sz="24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/>
              <a:t>初衷：發生機率高的事件，可以用較低的資訊量進行傳輸</a:t>
            </a:r>
            <a:endParaRPr kumimoji="1" lang="en-US" altLang="zh-TW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Cross-entropy </a:t>
            </a:r>
            <a:r>
              <a:rPr kumimoji="1" lang="zh-TW" altLang="en-US" sz="2400" dirty="0"/>
              <a:t>代表用了</a:t>
            </a:r>
            <a:r>
              <a:rPr kumimoji="1" lang="zh-TW" altLang="en-US" sz="2400" b="1" dirty="0">
                <a:solidFill>
                  <a:srgbClr val="FF0000"/>
                </a:solidFill>
              </a:rPr>
              <a:t>錯估的</a:t>
            </a:r>
            <a:r>
              <a:rPr kumimoji="1" lang="zh-TW" altLang="en-US" sz="2400" dirty="0">
                <a:solidFill>
                  <a:srgbClr val="FF0000"/>
                </a:solidFill>
              </a:rPr>
              <a:t>資訊量</a:t>
            </a:r>
            <a:r>
              <a:rPr kumimoji="1" lang="zh-TW" altLang="en-US" sz="2400" dirty="0"/>
              <a:t>後所得到的平均傳輸成本</a:t>
            </a:r>
            <a:endParaRPr kumimoji="1" lang="en-US" altLang="zh-TW" sz="24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/>
              <a:t>機器學習就是採用 </a:t>
            </a:r>
            <a:r>
              <a:rPr kumimoji="1" lang="en" altLang="zh-TW" sz="2400" dirty="0"/>
              <a:t>Cross-entropy </a:t>
            </a:r>
            <a:r>
              <a:rPr kumimoji="1" lang="zh-TW" altLang="en-US" sz="2400" dirty="0"/>
              <a:t>來讓</a:t>
            </a:r>
            <a:r>
              <a:rPr kumimoji="1" lang="zh-TW" altLang="en-US" sz="2400" b="1" dirty="0"/>
              <a:t>錯誤的分佈</a:t>
            </a:r>
            <a:r>
              <a:rPr kumimoji="1" lang="zh-TW" altLang="en-US" sz="2400" dirty="0"/>
              <a:t>接近</a:t>
            </a:r>
            <a:r>
              <a:rPr kumimoji="1" lang="zh-TW" altLang="en-US" sz="2400" b="1" dirty="0"/>
              <a:t>最佳</a:t>
            </a:r>
            <a:r>
              <a:rPr kumimoji="1" lang="zh-TW" altLang="en-US" sz="2400" dirty="0"/>
              <a:t>的分佈</a:t>
            </a:r>
          </a:p>
        </p:txBody>
      </p:sp>
    </p:spTree>
    <p:extLst>
      <p:ext uri="{BB962C8B-B14F-4D97-AF65-F5344CB8AC3E}">
        <p14:creationId xmlns:p14="http://schemas.microsoft.com/office/powerpoint/2010/main" val="21171696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3E3177E-ECF6-FEF5-F7D7-026A9CB045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為什麼分類任務不用</a:t>
            </a:r>
            <a:r>
              <a:rPr kumimoji="1" lang="en-US" altLang="zh-TW" dirty="0"/>
              <a:t> MSE?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678103F-58FF-6AE4-A6A7-229D7A5A7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A7DC77AE-ACF8-481C-C85E-077ADC450107}"/>
              </a:ext>
            </a:extLst>
          </p:cNvPr>
          <p:cNvSpPr txBox="1"/>
          <p:nvPr/>
        </p:nvSpPr>
        <p:spPr>
          <a:xfrm>
            <a:off x="653142" y="1598038"/>
            <a:ext cx="86590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TW" dirty="0"/>
              <a:t>Ans: </a:t>
            </a:r>
            <a:r>
              <a:rPr kumimoji="1" lang="zh-TW" altLang="en-US" dirty="0"/>
              <a:t>在分類任務上使用</a:t>
            </a:r>
            <a:r>
              <a:rPr kumimoji="1" lang="en-US" altLang="zh-TW" dirty="0"/>
              <a:t> Cross-entropy</a:t>
            </a:r>
            <a:r>
              <a:rPr kumimoji="1" lang="zh-TW" altLang="en-US" dirty="0"/>
              <a:t>，能夠在模型預測差時帶來更大的梯度 </a:t>
            </a:r>
            <a:r>
              <a:rPr kumimoji="1" lang="en-US" altLang="zh-TW" dirty="0"/>
              <a:t>-&gt; </a:t>
            </a:r>
            <a:r>
              <a:rPr kumimoji="1" lang="zh-TW" altLang="en-US" dirty="0"/>
              <a:t>模型能有更大的幅度更新參數</a:t>
            </a:r>
            <a:endParaRPr kumimoji="1" lang="en-US" altLang="zh-TW" dirty="0"/>
          </a:p>
        </p:txBody>
      </p:sp>
      <p:pic>
        <p:nvPicPr>
          <p:cNvPr id="9" name="圖片 8" descr="一張含有 行, 文字, 繪圖, 圖表 的圖片&#10;&#10;AI 產生的內容可能不正確。">
            <a:extLst>
              <a:ext uri="{FF2B5EF4-FFF2-40B4-BE49-F238E27FC236}">
                <a16:creationId xmlns:a16="http://schemas.microsoft.com/office/drawing/2014/main" id="{B5CB09DD-032E-8724-2349-5B4E4A188B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263" y="2244369"/>
            <a:ext cx="6910620" cy="4557336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2514DA20-55F7-356F-D202-FF7BD1F61AD3}"/>
              </a:ext>
            </a:extLst>
          </p:cNvPr>
          <p:cNvSpPr txBox="1"/>
          <p:nvPr/>
        </p:nvSpPr>
        <p:spPr>
          <a:xfrm>
            <a:off x="9690537" y="1032106"/>
            <a:ext cx="20074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400" dirty="0"/>
              <a:t>code/w5_plot_loss.py</a:t>
            </a:r>
            <a:endParaRPr kumimoji="1"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498068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16111E-03F2-539F-550E-20D069259D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99C60B4-1A3B-1EAD-7E59-09AB1B3318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Outline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0F57F4C-0D74-28A5-54C3-749D001122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F5AD7A84-FF1E-1EBB-7380-F0268B9B6A44}"/>
              </a:ext>
            </a:extLst>
          </p:cNvPr>
          <p:cNvSpPr txBox="1"/>
          <p:nvPr/>
        </p:nvSpPr>
        <p:spPr>
          <a:xfrm>
            <a:off x="653144" y="1806093"/>
            <a:ext cx="10918370" cy="27938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Common objective functions [60 min]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 err="1"/>
              <a:t>PyTorch</a:t>
            </a:r>
            <a:r>
              <a:rPr kumimoji="1" lang="en-US" altLang="zh-TW" sz="2400" dirty="0"/>
              <a:t> modeling [60 min]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 err="1"/>
              <a:t>PyTorch</a:t>
            </a:r>
            <a:r>
              <a:rPr kumimoji="1" lang="en-US" altLang="zh-TW" sz="2400" dirty="0"/>
              <a:t> modeling code </a:t>
            </a:r>
            <a:r>
              <a:rPr kumimoji="1" lang="en-US" altLang="zh-TW" sz="2400"/>
              <a:t>using MNIST</a:t>
            </a:r>
            <a:endParaRPr kumimoji="1" lang="en-US" altLang="zh-TW" sz="2400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 err="1"/>
              <a:t>PyTorch</a:t>
            </a:r>
            <a:r>
              <a:rPr kumimoji="1" lang="en-US" altLang="zh-TW" sz="2400" dirty="0"/>
              <a:t> Gradient Descent code (if we have time)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Quiz [20 min]</a:t>
            </a:r>
          </a:p>
        </p:txBody>
      </p:sp>
    </p:spTree>
    <p:extLst>
      <p:ext uri="{BB962C8B-B14F-4D97-AF65-F5344CB8AC3E}">
        <p14:creationId xmlns:p14="http://schemas.microsoft.com/office/powerpoint/2010/main" val="5394091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Title 1">
            <a:extLst>
              <a:ext uri="{FF2B5EF4-FFF2-40B4-BE49-F238E27FC236}">
                <a16:creationId xmlns:a16="http://schemas.microsoft.com/office/drawing/2014/main" id="{4BCBE237-2B24-27D4-99B0-4E5ABFDD6B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390" y="1692799"/>
            <a:ext cx="3667026" cy="2286000"/>
          </a:xfrm>
        </p:spPr>
        <p:txBody>
          <a:bodyPr/>
          <a:lstStyle/>
          <a:p>
            <a:pPr algn="ctr"/>
            <a:r>
              <a:rPr lang="en-US" dirty="0" err="1"/>
              <a:t>實作細節</a:t>
            </a:r>
            <a:endParaRPr 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5A3855A-381F-D16A-649A-ABDF34001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6113E31D-E2AB-40D1-8B51-AFA5AFEF393A}" type="slidenum">
              <a:rPr lang="en-US" smtClean="0"/>
              <a:pPr>
                <a:spcAft>
                  <a:spcPts val="600"/>
                </a:spcAft>
              </a:pPr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78584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C569181-C035-DCD0-4565-26A69A94B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TW" dirty="0"/>
              <a:t>Cross-entropy in ML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B525D8A-8324-90C5-7EFE-9C8295D562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E24F0C36-6B3E-AB5B-5300-9EB3879C1E17}"/>
              </a:ext>
            </a:extLst>
          </p:cNvPr>
          <p:cNvSpPr txBox="1"/>
          <p:nvPr/>
        </p:nvSpPr>
        <p:spPr>
          <a:xfrm>
            <a:off x="653142" y="1883198"/>
            <a:ext cx="10918371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/>
              <a:t>對於多數的機器學習分類任務來說，我們目標讓模型學會正確的類別</a:t>
            </a:r>
          </a:p>
        </p:txBody>
      </p:sp>
      <p:sp>
        <p:nvSpPr>
          <p:cNvPr id="9" name="圓角矩形 8">
            <a:extLst>
              <a:ext uri="{FF2B5EF4-FFF2-40B4-BE49-F238E27FC236}">
                <a16:creationId xmlns:a16="http://schemas.microsoft.com/office/drawing/2014/main" id="{65F43EB2-5381-F718-8B18-2FF8F67A5BB8}"/>
              </a:ext>
            </a:extLst>
          </p:cNvPr>
          <p:cNvSpPr/>
          <p:nvPr/>
        </p:nvSpPr>
        <p:spPr>
          <a:xfrm>
            <a:off x="1309817" y="3021986"/>
            <a:ext cx="1940011" cy="814028"/>
          </a:xfrm>
          <a:prstGeom prst="round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3200" dirty="0">
                <a:solidFill>
                  <a:schemeClr val="tx1"/>
                </a:solidFill>
              </a:rPr>
              <a:t>🐈 Cat</a:t>
            </a:r>
          </a:p>
        </p:txBody>
      </p:sp>
      <p:sp>
        <p:nvSpPr>
          <p:cNvPr id="10" name="圓角矩形 9">
            <a:extLst>
              <a:ext uri="{FF2B5EF4-FFF2-40B4-BE49-F238E27FC236}">
                <a16:creationId xmlns:a16="http://schemas.microsoft.com/office/drawing/2014/main" id="{08F9669F-5993-89AD-974C-24A5D41FA8B1}"/>
              </a:ext>
            </a:extLst>
          </p:cNvPr>
          <p:cNvSpPr/>
          <p:nvPr/>
        </p:nvSpPr>
        <p:spPr>
          <a:xfrm>
            <a:off x="1309817" y="4149438"/>
            <a:ext cx="1940011" cy="814028"/>
          </a:xfrm>
          <a:prstGeom prst="round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3200" dirty="0">
                <a:solidFill>
                  <a:schemeClr val="bg1">
                    <a:lumMod val="75000"/>
                  </a:schemeClr>
                </a:solidFill>
              </a:rPr>
              <a:t>🐶 Dog</a:t>
            </a:r>
          </a:p>
        </p:txBody>
      </p:sp>
      <p:sp>
        <p:nvSpPr>
          <p:cNvPr id="11" name="圓角矩形 10">
            <a:extLst>
              <a:ext uri="{FF2B5EF4-FFF2-40B4-BE49-F238E27FC236}">
                <a16:creationId xmlns:a16="http://schemas.microsoft.com/office/drawing/2014/main" id="{B43971C4-234B-215A-5F06-E265360317ED}"/>
              </a:ext>
            </a:extLst>
          </p:cNvPr>
          <p:cNvSpPr/>
          <p:nvPr/>
        </p:nvSpPr>
        <p:spPr>
          <a:xfrm>
            <a:off x="1309816" y="5276890"/>
            <a:ext cx="1940011" cy="814028"/>
          </a:xfrm>
          <a:prstGeom prst="round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3200" dirty="0">
                <a:solidFill>
                  <a:schemeClr val="bg1">
                    <a:lumMod val="75000"/>
                  </a:schemeClr>
                </a:solidFill>
              </a:rPr>
              <a:t>🍎 Apple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4B5298C6-30D5-27A6-9FF5-8F822F004DAC}"/>
                  </a:ext>
                </a:extLst>
              </p:cNvPr>
              <p:cNvSpPr txBox="1"/>
              <p:nvPr/>
            </p:nvSpPr>
            <p:spPr>
              <a:xfrm>
                <a:off x="3138614" y="2946015"/>
                <a:ext cx="3888828" cy="9659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</m:d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TW" alt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×</m:t>
                      </m:r>
                      <m:func>
                        <m:funcPr>
                          <m:ctrlPr>
                            <a:rPr lang="zh-TW" altLang="zh-TW" sz="28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TW" sz="280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f>
                            <m:fPr>
                              <m:ctrlPr>
                                <a:rPr lang="zh-TW" altLang="zh-TW" sz="2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zh-TW" altLang="zh-TW" sz="2800" dirty="0"/>
              </a:p>
            </p:txBody>
          </p:sp>
        </mc:Choice>
        <mc:Fallback xmlns="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4B5298C6-30D5-27A6-9FF5-8F822F004D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8614" y="2946015"/>
                <a:ext cx="3888828" cy="965970"/>
              </a:xfrm>
              <a:prstGeom prst="rect">
                <a:avLst/>
              </a:prstGeom>
              <a:blipFill>
                <a:blip r:embed="rId2"/>
                <a:stretch>
                  <a:fillRect b="-897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487166A4-B18A-E1B9-C915-FF03ADF60A6B}"/>
                  </a:ext>
                </a:extLst>
              </p:cNvPr>
              <p:cNvSpPr txBox="1"/>
              <p:nvPr/>
            </p:nvSpPr>
            <p:spPr>
              <a:xfrm>
                <a:off x="3138614" y="4073467"/>
                <a:ext cx="3888828" cy="9659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</m:d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TW" alt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×</m:t>
                      </m:r>
                      <m:func>
                        <m:funcPr>
                          <m:ctrlPr>
                            <a:rPr lang="zh-TW" altLang="zh-TW" sz="28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TW" sz="280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f>
                            <m:fPr>
                              <m:ctrlPr>
                                <a:rPr lang="zh-TW" altLang="zh-TW" sz="2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zh-TW" altLang="zh-TW" sz="2800" dirty="0"/>
              </a:p>
            </p:txBody>
          </p:sp>
        </mc:Choice>
        <mc:Fallback xmlns=""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487166A4-B18A-E1B9-C915-FF03ADF60A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8614" y="4073467"/>
                <a:ext cx="3888828" cy="965970"/>
              </a:xfrm>
              <a:prstGeom prst="rect">
                <a:avLst/>
              </a:prstGeom>
              <a:blipFill>
                <a:blip r:embed="rId3"/>
                <a:stretch>
                  <a:fillRect b="-1039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47B1D15B-76B0-F7A8-4964-982B3C62C3A2}"/>
                  </a:ext>
                </a:extLst>
              </p:cNvPr>
              <p:cNvSpPr txBox="1"/>
              <p:nvPr/>
            </p:nvSpPr>
            <p:spPr>
              <a:xfrm>
                <a:off x="3138614" y="5200919"/>
                <a:ext cx="3888828" cy="9659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</m:d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TW" alt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×</m:t>
                      </m:r>
                      <m:func>
                        <m:funcPr>
                          <m:ctrlPr>
                            <a:rPr lang="zh-TW" altLang="zh-TW" sz="28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TW" sz="280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f>
                            <m:fPr>
                              <m:ctrlPr>
                                <a:rPr lang="zh-TW" altLang="zh-TW" sz="2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zh-TW" altLang="zh-TW" sz="2800" dirty="0"/>
              </a:p>
            </p:txBody>
          </p:sp>
        </mc:Choice>
        <mc:Fallback xmlns=""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47B1D15B-76B0-F7A8-4964-982B3C62C3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8614" y="5200919"/>
                <a:ext cx="3888828" cy="965970"/>
              </a:xfrm>
              <a:prstGeom prst="rect">
                <a:avLst/>
              </a:prstGeom>
              <a:blipFill>
                <a:blip r:embed="rId4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320A4DB8-1ACB-C333-A744-33A30217CC74}"/>
                  </a:ext>
                </a:extLst>
              </p:cNvPr>
              <p:cNvSpPr txBox="1"/>
              <p:nvPr/>
            </p:nvSpPr>
            <p:spPr>
              <a:xfrm>
                <a:off x="6224716" y="3167390"/>
                <a:ext cx="227673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80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TW" altLang="en-US" sz="2800" i="0">
                          <a:latin typeface="Cambria Math" panose="02040503050406030204" pitchFamily="18" charset="0"/>
                        </a:rPr>
                        <m:t>−</m:t>
                      </m:r>
                      <m:func>
                        <m:funcPr>
                          <m:ctrlPr>
                            <a:rPr lang="zh-TW" altLang="en-US" sz="28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zh-TW" altLang="en-US" sz="2800" i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r>
                            <a:rPr lang="zh-TW" altLang="en-US" sz="2800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</m:func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320A4DB8-1ACB-C333-A744-33A30217CC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4716" y="3167390"/>
                <a:ext cx="2276733" cy="523220"/>
              </a:xfrm>
              <a:prstGeom prst="rect">
                <a:avLst/>
              </a:prstGeom>
              <a:blipFill>
                <a:blip r:embed="rId5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文字方塊 20">
            <a:extLst>
              <a:ext uri="{FF2B5EF4-FFF2-40B4-BE49-F238E27FC236}">
                <a16:creationId xmlns:a16="http://schemas.microsoft.com/office/drawing/2014/main" id="{BC85A370-4459-7722-9559-21A48401B380}"/>
              </a:ext>
            </a:extLst>
          </p:cNvPr>
          <p:cNvSpPr txBox="1"/>
          <p:nvPr/>
        </p:nvSpPr>
        <p:spPr>
          <a:xfrm>
            <a:off x="4954032" y="3572339"/>
            <a:ext cx="9638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dirty="0">
                <a:solidFill>
                  <a:srgbClr val="FF0000"/>
                </a:solidFill>
              </a:rPr>
              <a:t>1</a:t>
            </a:r>
            <a:endParaRPr kumimoji="1" lang="zh-TW" altLang="en-US" sz="2000" dirty="0">
              <a:solidFill>
                <a:srgbClr val="FF0000"/>
              </a:solidFill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B36635E6-3276-CB9D-AB9B-8519D50C60EA}"/>
              </a:ext>
            </a:extLst>
          </p:cNvPr>
          <p:cNvSpPr txBox="1"/>
          <p:nvPr/>
        </p:nvSpPr>
        <p:spPr>
          <a:xfrm>
            <a:off x="4954031" y="4720068"/>
            <a:ext cx="9638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dirty="0">
                <a:solidFill>
                  <a:srgbClr val="FF0000"/>
                </a:solidFill>
              </a:rPr>
              <a:t>0</a:t>
            </a:r>
            <a:endParaRPr kumimoji="1" lang="zh-TW" altLang="en-US" sz="2000" dirty="0">
              <a:solidFill>
                <a:srgbClr val="FF0000"/>
              </a:solidFill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A094FDDA-1882-51C7-813E-63035A1F1380}"/>
              </a:ext>
            </a:extLst>
          </p:cNvPr>
          <p:cNvSpPr txBox="1"/>
          <p:nvPr/>
        </p:nvSpPr>
        <p:spPr>
          <a:xfrm>
            <a:off x="4954031" y="5835308"/>
            <a:ext cx="9638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dirty="0">
                <a:solidFill>
                  <a:srgbClr val="FF0000"/>
                </a:solidFill>
              </a:rPr>
              <a:t>0</a:t>
            </a:r>
            <a:endParaRPr kumimoji="1" lang="zh-TW" altLang="en-US" sz="20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字方塊 23">
                <a:extLst>
                  <a:ext uri="{FF2B5EF4-FFF2-40B4-BE49-F238E27FC236}">
                    <a16:creationId xmlns:a16="http://schemas.microsoft.com/office/drawing/2014/main" id="{001AD866-A23C-7E52-F119-99EE1B1E76A4}"/>
                  </a:ext>
                </a:extLst>
              </p:cNvPr>
              <p:cNvSpPr txBox="1"/>
              <p:nvPr/>
            </p:nvSpPr>
            <p:spPr>
              <a:xfrm>
                <a:off x="6235226" y="4288872"/>
                <a:ext cx="150855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80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800" b="0" i="0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24" name="文字方塊 23">
                <a:extLst>
                  <a:ext uri="{FF2B5EF4-FFF2-40B4-BE49-F238E27FC236}">
                    <a16:creationId xmlns:a16="http://schemas.microsoft.com/office/drawing/2014/main" id="{001AD866-A23C-7E52-F119-99EE1B1E76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5226" y="4288872"/>
                <a:ext cx="1508559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字方塊 24">
                <a:extLst>
                  <a:ext uri="{FF2B5EF4-FFF2-40B4-BE49-F238E27FC236}">
                    <a16:creationId xmlns:a16="http://schemas.microsoft.com/office/drawing/2014/main" id="{E77D109C-4CCB-EEF8-1B07-46C5FEC47952}"/>
                  </a:ext>
                </a:extLst>
              </p:cNvPr>
              <p:cNvSpPr txBox="1"/>
              <p:nvPr/>
            </p:nvSpPr>
            <p:spPr>
              <a:xfrm>
                <a:off x="6224716" y="5422294"/>
                <a:ext cx="150855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80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800" b="0" i="0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25" name="文字方塊 24">
                <a:extLst>
                  <a:ext uri="{FF2B5EF4-FFF2-40B4-BE49-F238E27FC236}">
                    <a16:creationId xmlns:a16="http://schemas.microsoft.com/office/drawing/2014/main" id="{E77D109C-4CCB-EEF8-1B07-46C5FEC479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4716" y="5422294"/>
                <a:ext cx="1508559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0617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/>
      <p:bldP spid="15" grpId="0"/>
      <p:bldP spid="16" grpId="0"/>
      <p:bldP spid="18" grpId="0"/>
      <p:bldP spid="21" grpId="0"/>
      <p:bldP spid="22" grpId="0"/>
      <p:bldP spid="23" grpId="0"/>
      <p:bldP spid="24" grpId="0"/>
      <p:bldP spid="2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1C2BD4-92E3-A28D-8777-01836F0859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2DC016E-35AD-24B5-B982-072BA39D0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TW" dirty="0"/>
              <a:t>Cross-entropy in ML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DE457AA-935B-9B6A-9C04-7FECFAF8DA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9" name="圓角矩形 8">
            <a:extLst>
              <a:ext uri="{FF2B5EF4-FFF2-40B4-BE49-F238E27FC236}">
                <a16:creationId xmlns:a16="http://schemas.microsoft.com/office/drawing/2014/main" id="{3C908361-8724-9D4D-0F28-7049337CCF1F}"/>
              </a:ext>
            </a:extLst>
          </p:cNvPr>
          <p:cNvSpPr/>
          <p:nvPr/>
        </p:nvSpPr>
        <p:spPr>
          <a:xfrm>
            <a:off x="1309817" y="3021986"/>
            <a:ext cx="1940011" cy="814028"/>
          </a:xfrm>
          <a:prstGeom prst="round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3200" dirty="0">
                <a:solidFill>
                  <a:schemeClr val="bg1">
                    <a:lumMod val="75000"/>
                  </a:schemeClr>
                </a:solidFill>
              </a:rPr>
              <a:t>🐈 Cat</a:t>
            </a:r>
          </a:p>
        </p:txBody>
      </p:sp>
      <p:sp>
        <p:nvSpPr>
          <p:cNvPr id="10" name="圓角矩形 9">
            <a:extLst>
              <a:ext uri="{FF2B5EF4-FFF2-40B4-BE49-F238E27FC236}">
                <a16:creationId xmlns:a16="http://schemas.microsoft.com/office/drawing/2014/main" id="{904BE71F-FFDA-AC7D-91CD-00469A48AE99}"/>
              </a:ext>
            </a:extLst>
          </p:cNvPr>
          <p:cNvSpPr/>
          <p:nvPr/>
        </p:nvSpPr>
        <p:spPr>
          <a:xfrm>
            <a:off x="1309817" y="4149438"/>
            <a:ext cx="1940011" cy="814028"/>
          </a:xfrm>
          <a:prstGeom prst="round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3200" dirty="0">
                <a:solidFill>
                  <a:schemeClr val="tx1"/>
                </a:solidFill>
              </a:rPr>
              <a:t>🐶 Dog</a:t>
            </a:r>
          </a:p>
        </p:txBody>
      </p:sp>
      <p:sp>
        <p:nvSpPr>
          <p:cNvPr id="11" name="圓角矩形 10">
            <a:extLst>
              <a:ext uri="{FF2B5EF4-FFF2-40B4-BE49-F238E27FC236}">
                <a16:creationId xmlns:a16="http://schemas.microsoft.com/office/drawing/2014/main" id="{7F217744-C562-59F0-5C9C-55EDE855CE8B}"/>
              </a:ext>
            </a:extLst>
          </p:cNvPr>
          <p:cNvSpPr/>
          <p:nvPr/>
        </p:nvSpPr>
        <p:spPr>
          <a:xfrm>
            <a:off x="1309816" y="5276890"/>
            <a:ext cx="1940011" cy="814028"/>
          </a:xfrm>
          <a:prstGeom prst="round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3200" dirty="0">
                <a:solidFill>
                  <a:schemeClr val="bg1">
                    <a:lumMod val="75000"/>
                  </a:schemeClr>
                </a:solidFill>
              </a:rPr>
              <a:t>🍎 Apple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65CC0F7B-A271-88A9-890F-049D3AB93A94}"/>
                  </a:ext>
                </a:extLst>
              </p:cNvPr>
              <p:cNvSpPr txBox="1"/>
              <p:nvPr/>
            </p:nvSpPr>
            <p:spPr>
              <a:xfrm>
                <a:off x="3138614" y="2946015"/>
                <a:ext cx="3888828" cy="9659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</m:d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TW" alt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×</m:t>
                      </m:r>
                      <m:func>
                        <m:funcPr>
                          <m:ctrlPr>
                            <a:rPr lang="zh-TW" altLang="zh-TW" sz="28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TW" sz="280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f>
                            <m:fPr>
                              <m:ctrlPr>
                                <a:rPr lang="zh-TW" altLang="zh-TW" sz="2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zh-TW" altLang="zh-TW" sz="2800" dirty="0"/>
              </a:p>
            </p:txBody>
          </p:sp>
        </mc:Choice>
        <mc:Fallback xmlns="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65CC0F7B-A271-88A9-890F-049D3AB93A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8614" y="2946015"/>
                <a:ext cx="3888828" cy="965970"/>
              </a:xfrm>
              <a:prstGeom prst="rect">
                <a:avLst/>
              </a:prstGeom>
              <a:blipFill>
                <a:blip r:embed="rId2"/>
                <a:stretch>
                  <a:fillRect b="-897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12845BAB-662E-80C1-414E-98E8410E2B08}"/>
                  </a:ext>
                </a:extLst>
              </p:cNvPr>
              <p:cNvSpPr txBox="1"/>
              <p:nvPr/>
            </p:nvSpPr>
            <p:spPr>
              <a:xfrm>
                <a:off x="3138614" y="4073467"/>
                <a:ext cx="3888828" cy="9659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</m:d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TW" alt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×</m:t>
                      </m:r>
                      <m:func>
                        <m:funcPr>
                          <m:ctrlPr>
                            <a:rPr lang="zh-TW" altLang="zh-TW" sz="28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TW" sz="280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f>
                            <m:fPr>
                              <m:ctrlPr>
                                <a:rPr lang="zh-TW" altLang="zh-TW" sz="2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zh-TW" altLang="zh-TW" sz="2800" dirty="0"/>
              </a:p>
            </p:txBody>
          </p:sp>
        </mc:Choice>
        <mc:Fallback xmlns=""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12845BAB-662E-80C1-414E-98E8410E2B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8614" y="4073467"/>
                <a:ext cx="3888828" cy="965970"/>
              </a:xfrm>
              <a:prstGeom prst="rect">
                <a:avLst/>
              </a:prstGeom>
              <a:blipFill>
                <a:blip r:embed="rId3"/>
                <a:stretch>
                  <a:fillRect b="-1039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5A515E82-073A-48AF-C907-3063D08D4B5B}"/>
                  </a:ext>
                </a:extLst>
              </p:cNvPr>
              <p:cNvSpPr txBox="1"/>
              <p:nvPr/>
            </p:nvSpPr>
            <p:spPr>
              <a:xfrm>
                <a:off x="3138614" y="5200919"/>
                <a:ext cx="3888828" cy="9659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</m:d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TW" alt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×</m:t>
                      </m:r>
                      <m:func>
                        <m:funcPr>
                          <m:ctrlPr>
                            <a:rPr lang="zh-TW" altLang="zh-TW" sz="28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TW" sz="280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f>
                            <m:fPr>
                              <m:ctrlPr>
                                <a:rPr lang="zh-TW" altLang="zh-TW" sz="2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zh-TW" altLang="zh-TW" sz="2800" dirty="0"/>
              </a:p>
            </p:txBody>
          </p:sp>
        </mc:Choice>
        <mc:Fallback xmlns=""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5A515E82-073A-48AF-C907-3063D08D4B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8614" y="5200919"/>
                <a:ext cx="3888828" cy="965970"/>
              </a:xfrm>
              <a:prstGeom prst="rect">
                <a:avLst/>
              </a:prstGeom>
              <a:blipFill>
                <a:blip r:embed="rId4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8FA17F83-EF06-B1B2-5803-A7BBB396B743}"/>
                  </a:ext>
                </a:extLst>
              </p:cNvPr>
              <p:cNvSpPr txBox="1"/>
              <p:nvPr/>
            </p:nvSpPr>
            <p:spPr>
              <a:xfrm>
                <a:off x="6224715" y="4294842"/>
                <a:ext cx="227673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80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TW" altLang="en-US" sz="2800" i="0">
                          <a:latin typeface="Cambria Math" panose="02040503050406030204" pitchFamily="18" charset="0"/>
                        </a:rPr>
                        <m:t>−</m:t>
                      </m:r>
                      <m:func>
                        <m:funcPr>
                          <m:ctrlPr>
                            <a:rPr lang="zh-TW" altLang="en-US" sz="28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zh-TW" altLang="en-US" sz="2800" i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r>
                            <a:rPr lang="zh-TW" altLang="en-US" sz="2800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</m:func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8FA17F83-EF06-B1B2-5803-A7BBB396B7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4715" y="4294842"/>
                <a:ext cx="2276733" cy="523220"/>
              </a:xfrm>
              <a:prstGeom prst="rect">
                <a:avLst/>
              </a:prstGeom>
              <a:blipFill>
                <a:blip r:embed="rId5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文字方塊 20">
            <a:extLst>
              <a:ext uri="{FF2B5EF4-FFF2-40B4-BE49-F238E27FC236}">
                <a16:creationId xmlns:a16="http://schemas.microsoft.com/office/drawing/2014/main" id="{B71435FC-BF46-439C-0788-C211FC4A3D3A}"/>
              </a:ext>
            </a:extLst>
          </p:cNvPr>
          <p:cNvSpPr txBox="1"/>
          <p:nvPr/>
        </p:nvSpPr>
        <p:spPr>
          <a:xfrm>
            <a:off x="4954032" y="3572339"/>
            <a:ext cx="9638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dirty="0">
                <a:solidFill>
                  <a:srgbClr val="FF0000"/>
                </a:solidFill>
              </a:rPr>
              <a:t>0</a:t>
            </a:r>
            <a:endParaRPr kumimoji="1" lang="zh-TW" altLang="en-US" sz="2000" dirty="0">
              <a:solidFill>
                <a:srgbClr val="FF0000"/>
              </a:solidFill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7A476397-35F7-C16D-185B-9A1D5F2EC10B}"/>
              </a:ext>
            </a:extLst>
          </p:cNvPr>
          <p:cNvSpPr txBox="1"/>
          <p:nvPr/>
        </p:nvSpPr>
        <p:spPr>
          <a:xfrm>
            <a:off x="4954031" y="4720068"/>
            <a:ext cx="9638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dirty="0">
                <a:solidFill>
                  <a:srgbClr val="FF0000"/>
                </a:solidFill>
              </a:rPr>
              <a:t>1</a:t>
            </a:r>
            <a:endParaRPr kumimoji="1" lang="zh-TW" altLang="en-US" sz="2000" dirty="0">
              <a:solidFill>
                <a:srgbClr val="FF0000"/>
              </a:solidFill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B047354B-0C93-9233-AAE7-9833E33E5C09}"/>
              </a:ext>
            </a:extLst>
          </p:cNvPr>
          <p:cNvSpPr txBox="1"/>
          <p:nvPr/>
        </p:nvSpPr>
        <p:spPr>
          <a:xfrm>
            <a:off x="4954031" y="5835308"/>
            <a:ext cx="9638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dirty="0">
                <a:solidFill>
                  <a:srgbClr val="FF0000"/>
                </a:solidFill>
              </a:rPr>
              <a:t>0</a:t>
            </a:r>
            <a:endParaRPr kumimoji="1" lang="zh-TW" altLang="en-US" sz="20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EB7A5524-64E9-A705-3F58-EEB593FE3364}"/>
                  </a:ext>
                </a:extLst>
              </p:cNvPr>
              <p:cNvSpPr txBox="1"/>
              <p:nvPr/>
            </p:nvSpPr>
            <p:spPr>
              <a:xfrm>
                <a:off x="6224718" y="3156841"/>
                <a:ext cx="150855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80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800" b="0" i="0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EB7A5524-64E9-A705-3F58-EEB593FE33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4718" y="3156841"/>
                <a:ext cx="1508559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45326E14-6771-01C6-118F-BB99FB5E190F}"/>
                  </a:ext>
                </a:extLst>
              </p:cNvPr>
              <p:cNvSpPr txBox="1"/>
              <p:nvPr/>
            </p:nvSpPr>
            <p:spPr>
              <a:xfrm>
                <a:off x="6224716" y="5422294"/>
                <a:ext cx="150855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80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800" b="0" i="0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45326E14-6771-01C6-118F-BB99FB5E19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4716" y="5422294"/>
                <a:ext cx="1508559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字方塊 6">
            <a:extLst>
              <a:ext uri="{FF2B5EF4-FFF2-40B4-BE49-F238E27FC236}">
                <a16:creationId xmlns:a16="http://schemas.microsoft.com/office/drawing/2014/main" id="{C9A7C346-A4D6-3120-35BD-734C7E8156C0}"/>
              </a:ext>
            </a:extLst>
          </p:cNvPr>
          <p:cNvSpPr txBox="1"/>
          <p:nvPr/>
        </p:nvSpPr>
        <p:spPr>
          <a:xfrm>
            <a:off x="653142" y="1883198"/>
            <a:ext cx="10918371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/>
              <a:t>對於多數的機器學習分類任務來說，我們目標讓模型學會正確的類別</a:t>
            </a:r>
          </a:p>
        </p:txBody>
      </p:sp>
    </p:spTree>
    <p:extLst>
      <p:ext uri="{BB962C8B-B14F-4D97-AF65-F5344CB8AC3E}">
        <p14:creationId xmlns:p14="http://schemas.microsoft.com/office/powerpoint/2010/main" val="23467441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005E8E-4391-C02C-1219-95180E5800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43E7330-54FA-7BD8-0860-0C73F94152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TW" dirty="0"/>
              <a:t>Cross-entropy in ML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45B2E0B-B7E3-CF71-A296-D80E4782A8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9" name="圓角矩形 8">
            <a:extLst>
              <a:ext uri="{FF2B5EF4-FFF2-40B4-BE49-F238E27FC236}">
                <a16:creationId xmlns:a16="http://schemas.microsoft.com/office/drawing/2014/main" id="{4EAECF1C-74C1-01F3-02BF-A46D260AF9E4}"/>
              </a:ext>
            </a:extLst>
          </p:cNvPr>
          <p:cNvSpPr/>
          <p:nvPr/>
        </p:nvSpPr>
        <p:spPr>
          <a:xfrm>
            <a:off x="1309817" y="3021986"/>
            <a:ext cx="1940011" cy="814028"/>
          </a:xfrm>
          <a:prstGeom prst="round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3200" dirty="0">
                <a:solidFill>
                  <a:schemeClr val="bg1">
                    <a:lumMod val="75000"/>
                  </a:schemeClr>
                </a:solidFill>
              </a:rPr>
              <a:t>🐈 Cat</a:t>
            </a:r>
          </a:p>
        </p:txBody>
      </p:sp>
      <p:sp>
        <p:nvSpPr>
          <p:cNvPr id="10" name="圓角矩形 9">
            <a:extLst>
              <a:ext uri="{FF2B5EF4-FFF2-40B4-BE49-F238E27FC236}">
                <a16:creationId xmlns:a16="http://schemas.microsoft.com/office/drawing/2014/main" id="{280E3EC7-9B38-03B3-DD31-7BF14803A804}"/>
              </a:ext>
            </a:extLst>
          </p:cNvPr>
          <p:cNvSpPr/>
          <p:nvPr/>
        </p:nvSpPr>
        <p:spPr>
          <a:xfrm>
            <a:off x="1309817" y="4149438"/>
            <a:ext cx="1940011" cy="814028"/>
          </a:xfrm>
          <a:prstGeom prst="round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3200" dirty="0">
                <a:solidFill>
                  <a:schemeClr val="bg1">
                    <a:lumMod val="75000"/>
                  </a:schemeClr>
                </a:solidFill>
              </a:rPr>
              <a:t>🐶 Dog</a:t>
            </a:r>
          </a:p>
        </p:txBody>
      </p:sp>
      <p:sp>
        <p:nvSpPr>
          <p:cNvPr id="11" name="圓角矩形 10">
            <a:extLst>
              <a:ext uri="{FF2B5EF4-FFF2-40B4-BE49-F238E27FC236}">
                <a16:creationId xmlns:a16="http://schemas.microsoft.com/office/drawing/2014/main" id="{4DE3D316-AEC3-0086-CCB9-0DEAD089DF7D}"/>
              </a:ext>
            </a:extLst>
          </p:cNvPr>
          <p:cNvSpPr/>
          <p:nvPr/>
        </p:nvSpPr>
        <p:spPr>
          <a:xfrm>
            <a:off x="1309816" y="5276890"/>
            <a:ext cx="1940011" cy="814028"/>
          </a:xfrm>
          <a:prstGeom prst="round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3200" dirty="0">
                <a:solidFill>
                  <a:schemeClr val="tx1"/>
                </a:solidFill>
              </a:rPr>
              <a:t>🍎 Apple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74534DC0-4FD6-8F03-0D5A-C2C8D15182DC}"/>
                  </a:ext>
                </a:extLst>
              </p:cNvPr>
              <p:cNvSpPr txBox="1"/>
              <p:nvPr/>
            </p:nvSpPr>
            <p:spPr>
              <a:xfrm>
                <a:off x="3138614" y="2946015"/>
                <a:ext cx="3888828" cy="9659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</m:d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TW" alt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×</m:t>
                      </m:r>
                      <m:func>
                        <m:funcPr>
                          <m:ctrlPr>
                            <a:rPr lang="zh-TW" altLang="zh-TW" sz="28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TW" sz="280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f>
                            <m:fPr>
                              <m:ctrlPr>
                                <a:rPr lang="zh-TW" altLang="zh-TW" sz="2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zh-TW" altLang="zh-TW" sz="2800" dirty="0"/>
              </a:p>
            </p:txBody>
          </p:sp>
        </mc:Choice>
        <mc:Fallback xmlns="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74534DC0-4FD6-8F03-0D5A-C2C8D15182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8614" y="2946015"/>
                <a:ext cx="3888828" cy="965970"/>
              </a:xfrm>
              <a:prstGeom prst="rect">
                <a:avLst/>
              </a:prstGeom>
              <a:blipFill>
                <a:blip r:embed="rId2"/>
                <a:stretch>
                  <a:fillRect b="-897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5F0B81CF-368A-1470-733C-15CCD66954E3}"/>
                  </a:ext>
                </a:extLst>
              </p:cNvPr>
              <p:cNvSpPr txBox="1"/>
              <p:nvPr/>
            </p:nvSpPr>
            <p:spPr>
              <a:xfrm>
                <a:off x="3138614" y="4073467"/>
                <a:ext cx="3888828" cy="9659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</m:d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TW" alt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×</m:t>
                      </m:r>
                      <m:func>
                        <m:funcPr>
                          <m:ctrlPr>
                            <a:rPr lang="zh-TW" altLang="zh-TW" sz="28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TW" sz="280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f>
                            <m:fPr>
                              <m:ctrlPr>
                                <a:rPr lang="zh-TW" altLang="zh-TW" sz="2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zh-TW" altLang="zh-TW" sz="2800" dirty="0"/>
              </a:p>
            </p:txBody>
          </p:sp>
        </mc:Choice>
        <mc:Fallback xmlns=""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5F0B81CF-368A-1470-733C-15CCD66954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8614" y="4073467"/>
                <a:ext cx="3888828" cy="965970"/>
              </a:xfrm>
              <a:prstGeom prst="rect">
                <a:avLst/>
              </a:prstGeom>
              <a:blipFill>
                <a:blip r:embed="rId3"/>
                <a:stretch>
                  <a:fillRect b="-1039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5A5D9454-8AA0-623C-5BB7-91D9BF6E07BE}"/>
                  </a:ext>
                </a:extLst>
              </p:cNvPr>
              <p:cNvSpPr txBox="1"/>
              <p:nvPr/>
            </p:nvSpPr>
            <p:spPr>
              <a:xfrm>
                <a:off x="3138614" y="5200919"/>
                <a:ext cx="3888828" cy="9659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</m:d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TW" alt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×</m:t>
                      </m:r>
                      <m:func>
                        <m:funcPr>
                          <m:ctrlPr>
                            <a:rPr lang="zh-TW" altLang="zh-TW" sz="28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TW" sz="280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f>
                            <m:fPr>
                              <m:ctrlPr>
                                <a:rPr lang="zh-TW" altLang="zh-TW" sz="2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zh-TW" altLang="zh-TW" sz="2800" dirty="0"/>
              </a:p>
            </p:txBody>
          </p:sp>
        </mc:Choice>
        <mc:Fallback xmlns=""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5A5D9454-8AA0-623C-5BB7-91D9BF6E07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8614" y="5200919"/>
                <a:ext cx="3888828" cy="965970"/>
              </a:xfrm>
              <a:prstGeom prst="rect">
                <a:avLst/>
              </a:prstGeom>
              <a:blipFill>
                <a:blip r:embed="rId4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31665A2E-D3FD-980C-0368-77D8BD56BA3E}"/>
                  </a:ext>
                </a:extLst>
              </p:cNvPr>
              <p:cNvSpPr txBox="1"/>
              <p:nvPr/>
            </p:nvSpPr>
            <p:spPr>
              <a:xfrm>
                <a:off x="6224714" y="5422294"/>
                <a:ext cx="227673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80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TW" altLang="en-US" sz="2800" i="0">
                          <a:latin typeface="Cambria Math" panose="02040503050406030204" pitchFamily="18" charset="0"/>
                        </a:rPr>
                        <m:t>−</m:t>
                      </m:r>
                      <m:func>
                        <m:funcPr>
                          <m:ctrlPr>
                            <a:rPr lang="zh-TW" altLang="en-US" sz="28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zh-TW" altLang="en-US" sz="2800" i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r>
                            <a:rPr lang="zh-TW" altLang="en-US" sz="2800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</m:func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31665A2E-D3FD-980C-0368-77D8BD56BA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4714" y="5422294"/>
                <a:ext cx="2276733" cy="523220"/>
              </a:xfrm>
              <a:prstGeom prst="rect">
                <a:avLst/>
              </a:prstGeom>
              <a:blipFill>
                <a:blip r:embed="rId5"/>
                <a:stretch>
                  <a:fillRect b="-1395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文字方塊 20">
            <a:extLst>
              <a:ext uri="{FF2B5EF4-FFF2-40B4-BE49-F238E27FC236}">
                <a16:creationId xmlns:a16="http://schemas.microsoft.com/office/drawing/2014/main" id="{B0F0902B-AC46-D022-55A3-DB17E0923C50}"/>
              </a:ext>
            </a:extLst>
          </p:cNvPr>
          <p:cNvSpPr txBox="1"/>
          <p:nvPr/>
        </p:nvSpPr>
        <p:spPr>
          <a:xfrm>
            <a:off x="4954032" y="3572339"/>
            <a:ext cx="9638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dirty="0">
                <a:solidFill>
                  <a:srgbClr val="FF0000"/>
                </a:solidFill>
              </a:rPr>
              <a:t>0</a:t>
            </a:r>
            <a:endParaRPr kumimoji="1" lang="zh-TW" altLang="en-US" sz="2000" dirty="0">
              <a:solidFill>
                <a:srgbClr val="FF0000"/>
              </a:solidFill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28C823FB-5743-4E60-45EA-202073049BC3}"/>
              </a:ext>
            </a:extLst>
          </p:cNvPr>
          <p:cNvSpPr txBox="1"/>
          <p:nvPr/>
        </p:nvSpPr>
        <p:spPr>
          <a:xfrm>
            <a:off x="4954031" y="4720068"/>
            <a:ext cx="9638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dirty="0">
                <a:solidFill>
                  <a:srgbClr val="FF0000"/>
                </a:solidFill>
              </a:rPr>
              <a:t>0</a:t>
            </a:r>
            <a:endParaRPr kumimoji="1" lang="zh-TW" altLang="en-US" sz="2000" dirty="0">
              <a:solidFill>
                <a:srgbClr val="FF0000"/>
              </a:solidFill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E2A2B70E-C452-4D17-11F7-BDCB501455B7}"/>
              </a:ext>
            </a:extLst>
          </p:cNvPr>
          <p:cNvSpPr txBox="1"/>
          <p:nvPr/>
        </p:nvSpPr>
        <p:spPr>
          <a:xfrm>
            <a:off x="4954031" y="5835308"/>
            <a:ext cx="9638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dirty="0">
                <a:solidFill>
                  <a:srgbClr val="FF0000"/>
                </a:solidFill>
              </a:rPr>
              <a:t>1</a:t>
            </a:r>
            <a:endParaRPr kumimoji="1" lang="zh-TW" altLang="en-US" sz="20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31E7AD87-792B-9ACA-89EE-2C9CF6680B99}"/>
                  </a:ext>
                </a:extLst>
              </p:cNvPr>
              <p:cNvSpPr txBox="1"/>
              <p:nvPr/>
            </p:nvSpPr>
            <p:spPr>
              <a:xfrm>
                <a:off x="6235226" y="4288872"/>
                <a:ext cx="150855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80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800" b="0" i="0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31E7AD87-792B-9ACA-89EE-2C9CF6680B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5226" y="4288872"/>
                <a:ext cx="1508559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E94F81C4-56A2-FDCC-F1D6-654B0F1903EA}"/>
                  </a:ext>
                </a:extLst>
              </p:cNvPr>
              <p:cNvSpPr txBox="1"/>
              <p:nvPr/>
            </p:nvSpPr>
            <p:spPr>
              <a:xfrm>
                <a:off x="6224718" y="3156841"/>
                <a:ext cx="150855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80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800" b="0" i="0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E94F81C4-56A2-FDCC-F1D6-654B0F1903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4718" y="3156841"/>
                <a:ext cx="1508559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字方塊 6">
            <a:extLst>
              <a:ext uri="{FF2B5EF4-FFF2-40B4-BE49-F238E27FC236}">
                <a16:creationId xmlns:a16="http://schemas.microsoft.com/office/drawing/2014/main" id="{2BBEB79E-8037-C8DB-EACC-7B0D05CA49C9}"/>
              </a:ext>
            </a:extLst>
          </p:cNvPr>
          <p:cNvSpPr txBox="1"/>
          <p:nvPr/>
        </p:nvSpPr>
        <p:spPr>
          <a:xfrm>
            <a:off x="653142" y="1883198"/>
            <a:ext cx="10918371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/>
              <a:t>對於多數的機器學習分類任務來說，我們目標讓模型學會正確的類別</a:t>
            </a:r>
          </a:p>
        </p:txBody>
      </p:sp>
    </p:spTree>
    <p:extLst>
      <p:ext uri="{BB962C8B-B14F-4D97-AF65-F5344CB8AC3E}">
        <p14:creationId xmlns:p14="http://schemas.microsoft.com/office/powerpoint/2010/main" val="18729094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C853AD6-EC85-EEE8-0D74-39EAA7E1F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Cross-entropy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公式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989B71C-551C-00F9-6DB3-54D64E46B8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D98A5C73-A18B-966B-7AD5-24F6CF6EDB5C}"/>
                  </a:ext>
                </a:extLst>
              </p:cNvPr>
              <p:cNvSpPr txBox="1"/>
              <p:nvPr/>
            </p:nvSpPr>
            <p:spPr>
              <a:xfrm>
                <a:off x="7191170" y="3697756"/>
                <a:ext cx="1512648" cy="7546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TW" sz="2000" dirty="0"/>
                  <a:t>Softmax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0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zh-TW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TW" alt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zh-TW" alt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TW" sz="20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zh-TW" alt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zh-TW" alt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1" lang="zh-TW" altLang="en-US" sz="2000" dirty="0"/>
              </a:p>
            </p:txBody>
          </p:sp>
        </mc:Choice>
        <mc:Fallback xmlns=""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D98A5C73-A18B-966B-7AD5-24F6CF6EDB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1170" y="3697756"/>
                <a:ext cx="1512648" cy="754694"/>
              </a:xfrm>
              <a:prstGeom prst="rect">
                <a:avLst/>
              </a:prstGeom>
              <a:blipFill>
                <a:blip r:embed="rId3"/>
                <a:stretch>
                  <a:fillRect t="-5000" b="-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A6970446-1D8B-3BA1-15DA-F0CF75790FC4}"/>
                  </a:ext>
                </a:extLst>
              </p:cNvPr>
              <p:cNvSpPr txBox="1"/>
              <p:nvPr/>
            </p:nvSpPr>
            <p:spPr>
              <a:xfrm>
                <a:off x="3360831" y="1933641"/>
                <a:ext cx="5470338" cy="45057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kumimoji="1" lang="en-US" altLang="zh-TW" sz="2000" dirty="0">
                    <a:solidFill>
                      <a:schemeClr val="tx1"/>
                    </a:solidFill>
                  </a:rPr>
                  <a:t>Cross-entropy: </a:t>
                </a:r>
                <a14:m>
                  <m:oMath xmlns:m="http://schemas.openxmlformats.org/officeDocument/2006/math">
                    <m:r>
                      <a:rPr lang="zh-TW" altLang="en-US" sz="20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ℒ</m:t>
                    </m:r>
                    <m:r>
                      <a:rPr lang="en-US" altLang="zh-TW" sz="2000" b="0" i="1" baseline="-250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zh-TW" altLang="en-US" sz="20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nary>
                      <m:naryPr>
                        <m:chr m:val="∑"/>
                        <m:supHide m:val="on"/>
                        <m:ctrlPr>
                          <a:rPr lang="zh-TW" altLang="zh-TW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TW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zh-TW" altLang="zh-TW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TW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m:rPr>
                            <m:sty m:val="p"/>
                          </m:rPr>
                          <a:rPr lang="en-US" altLang="zh-TW" sz="20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  <m:r>
                          <a:rPr lang="zh-TW" altLang="en-US" sz="2000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altLang="zh-TW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zh-TW" alt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zh-TW" altLang="en-US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TW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TW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altLang="zh-TW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zh-TW" alt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zh-TW" alt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TW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zh-TW" altLang="zh-TW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A6970446-1D8B-3BA1-15DA-F0CF75790F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0831" y="1933641"/>
                <a:ext cx="5470338" cy="450573"/>
              </a:xfrm>
              <a:prstGeom prst="rect">
                <a:avLst/>
              </a:prstGeom>
              <a:blipFill>
                <a:blip r:embed="rId4"/>
                <a:stretch>
                  <a:fillRect t="-105556" b="-150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文字方塊 16">
            <a:extLst>
              <a:ext uri="{FF2B5EF4-FFF2-40B4-BE49-F238E27FC236}">
                <a16:creationId xmlns:a16="http://schemas.microsoft.com/office/drawing/2014/main" id="{099222CD-1334-F605-858D-FDFB83DA48D4}"/>
              </a:ext>
            </a:extLst>
          </p:cNvPr>
          <p:cNvSpPr txBox="1"/>
          <p:nvPr/>
        </p:nvSpPr>
        <p:spPr>
          <a:xfrm>
            <a:off x="7321836" y="4586218"/>
            <a:ext cx="12513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0.225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29B9B67F-499E-7980-000B-01988A5668A3}"/>
              </a:ext>
            </a:extLst>
          </p:cNvPr>
          <p:cNvSpPr txBox="1"/>
          <p:nvPr/>
        </p:nvSpPr>
        <p:spPr>
          <a:xfrm>
            <a:off x="7321836" y="5178613"/>
            <a:ext cx="12513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0.275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64DCE14A-B227-7CFE-153F-37B8DADCAEA0}"/>
              </a:ext>
            </a:extLst>
          </p:cNvPr>
          <p:cNvSpPr txBox="1"/>
          <p:nvPr/>
        </p:nvSpPr>
        <p:spPr>
          <a:xfrm>
            <a:off x="7321836" y="5754062"/>
            <a:ext cx="12513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0.500</a:t>
            </a:r>
            <a:endParaRPr lang="zh-TW" alt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字方塊 23">
                <a:extLst>
                  <a:ext uri="{FF2B5EF4-FFF2-40B4-BE49-F238E27FC236}">
                    <a16:creationId xmlns:a16="http://schemas.microsoft.com/office/drawing/2014/main" id="{41609C8D-369F-B07C-3C4C-7ADF1F456FBC}"/>
                  </a:ext>
                </a:extLst>
              </p:cNvPr>
              <p:cNvSpPr txBox="1"/>
              <p:nvPr/>
            </p:nvSpPr>
            <p:spPr>
              <a:xfrm>
                <a:off x="8340349" y="3702002"/>
                <a:ext cx="1768220" cy="7325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TW" sz="2000" dirty="0">
                    <a:ea typeface="Microsoft JhengHei" panose="020B0604030504040204" pitchFamily="34" charset="-120"/>
                  </a:rPr>
                  <a:t>label</a:t>
                </a:r>
              </a:p>
              <a:p>
                <a:pPr algn="ctr"/>
                <a:r>
                  <a:rPr kumimoji="1" lang="en-US" altLang="zh-TW" sz="20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TW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kumimoji="1" lang="en-US" altLang="zh-TW" sz="2000" dirty="0"/>
                  <a:t>)</a:t>
                </a:r>
                <a:endParaRPr kumimoji="1" lang="zh-TW" altLang="en-US" sz="2000" dirty="0"/>
              </a:p>
            </p:txBody>
          </p:sp>
        </mc:Choice>
        <mc:Fallback xmlns="">
          <p:sp>
            <p:nvSpPr>
              <p:cNvPr id="24" name="文字方塊 23">
                <a:extLst>
                  <a:ext uri="{FF2B5EF4-FFF2-40B4-BE49-F238E27FC236}">
                    <a16:creationId xmlns:a16="http://schemas.microsoft.com/office/drawing/2014/main" id="{41609C8D-369F-B07C-3C4C-7ADF1F456F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0349" y="3702002"/>
                <a:ext cx="1768220" cy="732573"/>
              </a:xfrm>
              <a:prstGeom prst="rect">
                <a:avLst/>
              </a:prstGeom>
              <a:blipFill>
                <a:blip r:embed="rId5"/>
                <a:stretch>
                  <a:fillRect t="-5172" b="-1206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文字方塊 24">
            <a:extLst>
              <a:ext uri="{FF2B5EF4-FFF2-40B4-BE49-F238E27FC236}">
                <a16:creationId xmlns:a16="http://schemas.microsoft.com/office/drawing/2014/main" id="{A800B0E6-F7D9-3A3C-4ABE-8AE8358DA490}"/>
              </a:ext>
            </a:extLst>
          </p:cNvPr>
          <p:cNvSpPr txBox="1"/>
          <p:nvPr/>
        </p:nvSpPr>
        <p:spPr>
          <a:xfrm>
            <a:off x="8930810" y="4586218"/>
            <a:ext cx="5872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1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866D046F-26BE-E9F8-8F4C-83ED5197D827}"/>
              </a:ext>
            </a:extLst>
          </p:cNvPr>
          <p:cNvSpPr txBox="1"/>
          <p:nvPr/>
        </p:nvSpPr>
        <p:spPr>
          <a:xfrm>
            <a:off x="8930810" y="5178613"/>
            <a:ext cx="5872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0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7E9F8A95-EDF4-5473-BBA3-618ED6C5A3D2}"/>
              </a:ext>
            </a:extLst>
          </p:cNvPr>
          <p:cNvSpPr txBox="1"/>
          <p:nvPr/>
        </p:nvSpPr>
        <p:spPr>
          <a:xfrm>
            <a:off x="8930810" y="5754062"/>
            <a:ext cx="5872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dirty="0"/>
              <a:t>0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76B781C8-A45F-E6A0-44C3-42572FDD58B2}"/>
              </a:ext>
            </a:extLst>
          </p:cNvPr>
          <p:cNvSpPr txBox="1"/>
          <p:nvPr/>
        </p:nvSpPr>
        <p:spPr>
          <a:xfrm>
            <a:off x="9782610" y="3702002"/>
            <a:ext cx="17682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dirty="0">
                <a:ea typeface="Microsoft JhengHei" panose="020B0604030504040204" pitchFamily="34" charset="-120"/>
              </a:rPr>
              <a:t>Cross-entropy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字方塊 28">
                <a:extLst>
                  <a:ext uri="{FF2B5EF4-FFF2-40B4-BE49-F238E27FC236}">
                    <a16:creationId xmlns:a16="http://schemas.microsoft.com/office/drawing/2014/main" id="{D024B09B-4D85-B011-0368-C1FD375B7852}"/>
                  </a:ext>
                </a:extLst>
              </p:cNvPr>
              <p:cNvSpPr txBox="1"/>
              <p:nvPr/>
            </p:nvSpPr>
            <p:spPr>
              <a:xfrm>
                <a:off x="9958247" y="4582499"/>
                <a:ext cx="1416945" cy="3767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180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zh-TW" altLang="en-US" sz="180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log</m:t>
                      </m:r>
                      <m:r>
                        <a:rPr lang="en-US" altLang="zh-TW" sz="1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0.225</m:t>
                      </m:r>
                    </m:oMath>
                  </m:oMathPara>
                </a14:m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9" name="文字方塊 28">
                <a:extLst>
                  <a:ext uri="{FF2B5EF4-FFF2-40B4-BE49-F238E27FC236}">
                    <a16:creationId xmlns:a16="http://schemas.microsoft.com/office/drawing/2014/main" id="{D024B09B-4D85-B011-0368-C1FD375B78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58247" y="4582499"/>
                <a:ext cx="1416945" cy="376770"/>
              </a:xfrm>
              <a:prstGeom prst="rect">
                <a:avLst/>
              </a:prstGeom>
              <a:blipFill>
                <a:blip r:embed="rId6"/>
                <a:stretch>
                  <a:fillRect b="-1612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文字方塊 29">
            <a:extLst>
              <a:ext uri="{FF2B5EF4-FFF2-40B4-BE49-F238E27FC236}">
                <a16:creationId xmlns:a16="http://schemas.microsoft.com/office/drawing/2014/main" id="{3B8A9B77-2A5B-2669-41CF-A9805B1A4076}"/>
              </a:ext>
            </a:extLst>
          </p:cNvPr>
          <p:cNvSpPr txBox="1"/>
          <p:nvPr/>
        </p:nvSpPr>
        <p:spPr>
          <a:xfrm>
            <a:off x="10403959" y="5178613"/>
            <a:ext cx="5872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0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E5B6C878-F3E4-59CD-4CB4-DB72A750AB53}"/>
              </a:ext>
            </a:extLst>
          </p:cNvPr>
          <p:cNvSpPr txBox="1"/>
          <p:nvPr/>
        </p:nvSpPr>
        <p:spPr>
          <a:xfrm>
            <a:off x="10403959" y="5754062"/>
            <a:ext cx="5872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dirty="0"/>
              <a:t>0</a:t>
            </a:r>
            <a:endParaRPr lang="zh-TW" altLang="en-US" dirty="0">
              <a:solidFill>
                <a:schemeClr val="tx1"/>
              </a:solidFill>
            </a:endParaRPr>
          </a:p>
        </p:txBody>
      </p:sp>
      <p:grpSp>
        <p:nvGrpSpPr>
          <p:cNvPr id="59" name="群組 58">
            <a:extLst>
              <a:ext uri="{FF2B5EF4-FFF2-40B4-BE49-F238E27FC236}">
                <a16:creationId xmlns:a16="http://schemas.microsoft.com/office/drawing/2014/main" id="{9C54A471-D057-94F3-668E-D6DD0F9FDC2F}"/>
              </a:ext>
            </a:extLst>
          </p:cNvPr>
          <p:cNvGrpSpPr/>
          <p:nvPr/>
        </p:nvGrpSpPr>
        <p:grpSpPr>
          <a:xfrm>
            <a:off x="800716" y="3702002"/>
            <a:ext cx="6480139" cy="2508533"/>
            <a:chOff x="800716" y="3702002"/>
            <a:chExt cx="6480139" cy="2508533"/>
          </a:xfrm>
        </p:grpSpPr>
        <p:pic>
          <p:nvPicPr>
            <p:cNvPr id="3" name="Picture 2" descr="Free Adorable grey and white cat with striking yellow eyes against a plain backdrop. Stock Photo">
              <a:extLst>
                <a:ext uri="{FF2B5EF4-FFF2-40B4-BE49-F238E27FC236}">
                  <a16:creationId xmlns:a16="http://schemas.microsoft.com/office/drawing/2014/main" id="{9D2CC341-6BD9-9586-993A-9599C16EB14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0716" y="4717034"/>
              <a:ext cx="1778957" cy="11815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66623FFC-C4B7-878E-CC0B-1B91589311C7}"/>
                </a:ext>
              </a:extLst>
            </p:cNvPr>
            <p:cNvSpPr/>
            <p:nvPr/>
          </p:nvSpPr>
          <p:spPr>
            <a:xfrm>
              <a:off x="3102815" y="5019955"/>
              <a:ext cx="1104587" cy="684092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2400" dirty="0">
                  <a:solidFill>
                    <a:schemeClr val="tx1"/>
                  </a:solidFill>
                </a:rPr>
                <a:t>Model</a:t>
              </a:r>
              <a:endParaRPr kumimoji="1" lang="zh-TW" altLang="en-US" sz="2400" dirty="0">
                <a:solidFill>
                  <a:schemeClr val="tx1"/>
                </a:solidFill>
              </a:endParaRPr>
            </a:p>
          </p:txBody>
        </p:sp>
        <p:cxnSp>
          <p:nvCxnSpPr>
            <p:cNvPr id="13" name="直線箭頭接點 12">
              <a:extLst>
                <a:ext uri="{FF2B5EF4-FFF2-40B4-BE49-F238E27FC236}">
                  <a16:creationId xmlns:a16="http://schemas.microsoft.com/office/drawing/2014/main" id="{CD8BAF3C-67B2-B00A-87EE-32C1BC877D8C}"/>
                </a:ext>
              </a:extLst>
            </p:cNvPr>
            <p:cNvCxnSpPr>
              <a:cxnSpLocks/>
            </p:cNvCxnSpPr>
            <p:nvPr/>
          </p:nvCxnSpPr>
          <p:spPr>
            <a:xfrm>
              <a:off x="4285104" y="5363279"/>
              <a:ext cx="30563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文字方塊 13">
              <a:extLst>
                <a:ext uri="{FF2B5EF4-FFF2-40B4-BE49-F238E27FC236}">
                  <a16:creationId xmlns:a16="http://schemas.microsoft.com/office/drawing/2014/main" id="{FC4DECD2-2521-22CD-CB27-0BCBA20ACF4E}"/>
                </a:ext>
              </a:extLst>
            </p:cNvPr>
            <p:cNvSpPr txBox="1"/>
            <p:nvPr/>
          </p:nvSpPr>
          <p:spPr>
            <a:xfrm>
              <a:off x="4888223" y="4540052"/>
              <a:ext cx="8229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TW" sz="2400" dirty="0"/>
                <a:t>Cat</a:t>
              </a:r>
              <a:endParaRPr kumimoji="1" lang="zh-TW" altLang="en-US" sz="2400" dirty="0"/>
            </a:p>
          </p:txBody>
        </p:sp>
        <p:sp>
          <p:nvSpPr>
            <p:cNvPr id="15" name="文字方塊 14">
              <a:extLst>
                <a:ext uri="{FF2B5EF4-FFF2-40B4-BE49-F238E27FC236}">
                  <a16:creationId xmlns:a16="http://schemas.microsoft.com/office/drawing/2014/main" id="{07A1535D-4124-C83E-C7D5-F4D603A7946D}"/>
                </a:ext>
              </a:extLst>
            </p:cNvPr>
            <p:cNvSpPr txBox="1"/>
            <p:nvPr/>
          </p:nvSpPr>
          <p:spPr>
            <a:xfrm>
              <a:off x="4888223" y="5132447"/>
              <a:ext cx="8229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TW" sz="2400" dirty="0"/>
                <a:t>Dog</a:t>
              </a:r>
              <a:endParaRPr kumimoji="1" lang="zh-TW" altLang="en-US" sz="2400" dirty="0"/>
            </a:p>
          </p:txBody>
        </p:sp>
        <p:sp>
          <p:nvSpPr>
            <p:cNvPr id="16" name="文字方塊 15">
              <a:extLst>
                <a:ext uri="{FF2B5EF4-FFF2-40B4-BE49-F238E27FC236}">
                  <a16:creationId xmlns:a16="http://schemas.microsoft.com/office/drawing/2014/main" id="{0A1618D5-4C5A-EC7B-9779-7981CE4E0171}"/>
                </a:ext>
              </a:extLst>
            </p:cNvPr>
            <p:cNvSpPr txBox="1"/>
            <p:nvPr/>
          </p:nvSpPr>
          <p:spPr>
            <a:xfrm>
              <a:off x="4793937" y="5707896"/>
              <a:ext cx="101153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TW" sz="2400" dirty="0"/>
                <a:t>Apple</a:t>
              </a:r>
              <a:endParaRPr kumimoji="1" lang="zh-TW" altLang="en-US" sz="2400" dirty="0"/>
            </a:p>
          </p:txBody>
        </p:sp>
        <p:sp>
          <p:nvSpPr>
            <p:cNvPr id="20" name="文字方塊 19">
              <a:extLst>
                <a:ext uri="{FF2B5EF4-FFF2-40B4-BE49-F238E27FC236}">
                  <a16:creationId xmlns:a16="http://schemas.microsoft.com/office/drawing/2014/main" id="{CFB8F8BD-F3F9-7D87-2F9E-DFC1CAFA1CCE}"/>
                </a:ext>
              </a:extLst>
            </p:cNvPr>
            <p:cNvSpPr txBox="1"/>
            <p:nvPr/>
          </p:nvSpPr>
          <p:spPr>
            <a:xfrm>
              <a:off x="5512635" y="3702002"/>
              <a:ext cx="176822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TW" sz="2000" dirty="0"/>
                <a:t>Model output</a:t>
              </a:r>
            </a:p>
            <a:p>
              <a:pPr algn="ctr"/>
              <a:r>
                <a:rPr kumimoji="1" lang="en-US" altLang="zh-TW" sz="2000" dirty="0"/>
                <a:t>(logits)</a:t>
              </a:r>
              <a:endParaRPr kumimoji="1" lang="zh-TW" altLang="en-US" sz="2000" dirty="0"/>
            </a:p>
          </p:txBody>
        </p:sp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B3507AF6-229B-DFDB-D3BD-404015B692E2}"/>
                </a:ext>
              </a:extLst>
            </p:cNvPr>
            <p:cNvSpPr txBox="1"/>
            <p:nvPr/>
          </p:nvSpPr>
          <p:spPr>
            <a:xfrm>
              <a:off x="6103096" y="4586218"/>
              <a:ext cx="58729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dirty="0">
                  <a:solidFill>
                    <a:schemeClr val="tx1"/>
                  </a:solidFill>
                </a:rPr>
                <a:t>0.5</a:t>
              </a:r>
              <a:endParaRPr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文字方塊 9">
              <a:extLst>
                <a:ext uri="{FF2B5EF4-FFF2-40B4-BE49-F238E27FC236}">
                  <a16:creationId xmlns:a16="http://schemas.microsoft.com/office/drawing/2014/main" id="{39F56D7F-4D6B-90A8-7306-2352B45BDF10}"/>
                </a:ext>
              </a:extLst>
            </p:cNvPr>
            <p:cNvSpPr txBox="1"/>
            <p:nvPr/>
          </p:nvSpPr>
          <p:spPr>
            <a:xfrm>
              <a:off x="6103096" y="5178613"/>
              <a:ext cx="58729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dirty="0">
                  <a:solidFill>
                    <a:schemeClr val="tx1"/>
                  </a:solidFill>
                </a:rPr>
                <a:t>0.7</a:t>
              </a:r>
              <a:endParaRPr lang="zh-TW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1" name="文字方塊 10">
              <a:extLst>
                <a:ext uri="{FF2B5EF4-FFF2-40B4-BE49-F238E27FC236}">
                  <a16:creationId xmlns:a16="http://schemas.microsoft.com/office/drawing/2014/main" id="{2BDF7A2F-EDCC-EC48-2555-587DCCA73208}"/>
                </a:ext>
              </a:extLst>
            </p:cNvPr>
            <p:cNvSpPr txBox="1"/>
            <p:nvPr/>
          </p:nvSpPr>
          <p:spPr>
            <a:xfrm>
              <a:off x="6103096" y="5754062"/>
              <a:ext cx="58729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dirty="0"/>
                <a:t>1</a:t>
              </a:r>
              <a:r>
                <a:rPr lang="en-US" altLang="zh-TW" dirty="0">
                  <a:solidFill>
                    <a:schemeClr val="tx1"/>
                  </a:solidFill>
                </a:rPr>
                <a:t>.3</a:t>
              </a:r>
              <a:endParaRPr lang="zh-TW" altLang="en-US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文字方塊 34">
                  <a:extLst>
                    <a:ext uri="{FF2B5EF4-FFF2-40B4-BE49-F238E27FC236}">
                      <a16:creationId xmlns:a16="http://schemas.microsoft.com/office/drawing/2014/main" id="{6C2339BA-97B6-CD0E-0AA2-C8D09B590201}"/>
                    </a:ext>
                  </a:extLst>
                </p:cNvPr>
                <p:cNvSpPr txBox="1"/>
                <p:nvPr/>
              </p:nvSpPr>
              <p:spPr>
                <a:xfrm>
                  <a:off x="4583323" y="4586218"/>
                  <a:ext cx="610465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TW" altLang="en-US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TW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35" name="文字方塊 34">
                  <a:extLst>
                    <a:ext uri="{FF2B5EF4-FFF2-40B4-BE49-F238E27FC236}">
                      <a16:creationId xmlns:a16="http://schemas.microsoft.com/office/drawing/2014/main" id="{6C2339BA-97B6-CD0E-0AA2-C8D09B59020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83323" y="4586218"/>
                  <a:ext cx="610465" cy="369332"/>
                </a:xfrm>
                <a:prstGeom prst="rect">
                  <a:avLst/>
                </a:prstGeom>
                <a:blipFill>
                  <a:blip r:embed="rId8"/>
                  <a:stretch>
                    <a:fillRect b="-967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文字方塊 35">
                  <a:extLst>
                    <a:ext uri="{FF2B5EF4-FFF2-40B4-BE49-F238E27FC236}">
                      <a16:creationId xmlns:a16="http://schemas.microsoft.com/office/drawing/2014/main" id="{A711CD7C-9D05-9E5B-9964-63BADB20A9D0}"/>
                    </a:ext>
                  </a:extLst>
                </p:cNvPr>
                <p:cNvSpPr txBox="1"/>
                <p:nvPr/>
              </p:nvSpPr>
              <p:spPr>
                <a:xfrm>
                  <a:off x="4583322" y="5178613"/>
                  <a:ext cx="610465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TW" altLang="en-US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TW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36" name="文字方塊 35">
                  <a:extLst>
                    <a:ext uri="{FF2B5EF4-FFF2-40B4-BE49-F238E27FC236}">
                      <a16:creationId xmlns:a16="http://schemas.microsoft.com/office/drawing/2014/main" id="{A711CD7C-9D05-9E5B-9964-63BADB20A9D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83322" y="5178613"/>
                  <a:ext cx="610465" cy="369332"/>
                </a:xfrm>
                <a:prstGeom prst="rect">
                  <a:avLst/>
                </a:prstGeom>
                <a:blipFill>
                  <a:blip r:embed="rId9"/>
                  <a:stretch>
                    <a:fillRect b="-1379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文字方塊 36">
                  <a:extLst>
                    <a:ext uri="{FF2B5EF4-FFF2-40B4-BE49-F238E27FC236}">
                      <a16:creationId xmlns:a16="http://schemas.microsoft.com/office/drawing/2014/main" id="{2902DE6D-84F5-0E70-67AB-B3A2A09C53C0}"/>
                    </a:ext>
                  </a:extLst>
                </p:cNvPr>
                <p:cNvSpPr txBox="1"/>
                <p:nvPr/>
              </p:nvSpPr>
              <p:spPr>
                <a:xfrm>
                  <a:off x="4452789" y="5754062"/>
                  <a:ext cx="610465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TW" altLang="en-US" sz="1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TW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37" name="文字方塊 36">
                  <a:extLst>
                    <a:ext uri="{FF2B5EF4-FFF2-40B4-BE49-F238E27FC236}">
                      <a16:creationId xmlns:a16="http://schemas.microsoft.com/office/drawing/2014/main" id="{2902DE6D-84F5-0E70-67AB-B3A2A09C53C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52789" y="5754062"/>
                  <a:ext cx="610465" cy="369332"/>
                </a:xfrm>
                <a:prstGeom prst="rect">
                  <a:avLst/>
                </a:prstGeom>
                <a:blipFill>
                  <a:blip r:embed="rId10"/>
                  <a:stretch>
                    <a:fillRect b="-1379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9" name="直線箭頭接點 38">
              <a:extLst>
                <a:ext uri="{FF2B5EF4-FFF2-40B4-BE49-F238E27FC236}">
                  <a16:creationId xmlns:a16="http://schemas.microsoft.com/office/drawing/2014/main" id="{F90BB1C3-D586-9353-F0EF-FFCAFD1B5715}"/>
                </a:ext>
              </a:extLst>
            </p:cNvPr>
            <p:cNvCxnSpPr>
              <a:cxnSpLocks/>
            </p:cNvCxnSpPr>
            <p:nvPr/>
          </p:nvCxnSpPr>
          <p:spPr>
            <a:xfrm>
              <a:off x="2727650" y="5338368"/>
              <a:ext cx="305634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文字方塊 40">
                  <a:extLst>
                    <a:ext uri="{FF2B5EF4-FFF2-40B4-BE49-F238E27FC236}">
                      <a16:creationId xmlns:a16="http://schemas.microsoft.com/office/drawing/2014/main" id="{6938DFEA-1219-901D-329D-5FC39FB42F99}"/>
                    </a:ext>
                  </a:extLst>
                </p:cNvPr>
                <p:cNvSpPr txBox="1"/>
                <p:nvPr/>
              </p:nvSpPr>
              <p:spPr>
                <a:xfrm>
                  <a:off x="1248496" y="5841203"/>
                  <a:ext cx="81468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TW" alt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zh-TW" altLang="en-US" sz="1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zh-TW" altLang="en-US" dirty="0"/>
                </a:p>
              </p:txBody>
            </p:sp>
          </mc:Choice>
          <mc:Fallback xmlns="">
            <p:sp>
              <p:nvSpPr>
                <p:cNvPr id="41" name="文字方塊 40">
                  <a:extLst>
                    <a:ext uri="{FF2B5EF4-FFF2-40B4-BE49-F238E27FC236}">
                      <a16:creationId xmlns:a16="http://schemas.microsoft.com/office/drawing/2014/main" id="{6938DFEA-1219-901D-329D-5FC39FB42F9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48496" y="5841203"/>
                  <a:ext cx="814680" cy="369332"/>
                </a:xfrm>
                <a:prstGeom prst="rect">
                  <a:avLst/>
                </a:prstGeom>
                <a:blipFill>
                  <a:blip r:embed="rId11"/>
                  <a:stretch>
                    <a:fillRect b="-3226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字方塊 41">
                <a:extLst>
                  <a:ext uri="{FF2B5EF4-FFF2-40B4-BE49-F238E27FC236}">
                    <a16:creationId xmlns:a16="http://schemas.microsoft.com/office/drawing/2014/main" id="{FCCA8D6C-5889-E69A-412E-746D0E45F877}"/>
                  </a:ext>
                </a:extLst>
              </p:cNvPr>
              <p:cNvSpPr txBox="1"/>
              <p:nvPr/>
            </p:nvSpPr>
            <p:spPr>
              <a:xfrm>
                <a:off x="670394" y="2778446"/>
                <a:ext cx="3537008" cy="6686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zh-TW" alt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TW" dirty="0">
                    <a:ea typeface="Microsoft JhengHei" panose="020B0604030504040204" pitchFamily="34" charset="-120"/>
                  </a:rPr>
                  <a:t>: </a:t>
                </a:r>
                <a:r>
                  <a:rPr lang="zh-TW" altLang="en-US" dirty="0">
                    <a:ea typeface="Microsoft JhengHei" panose="020B0604030504040204" pitchFamily="34" charset="-120"/>
                  </a:rPr>
                  <a:t>資料集中第</a:t>
                </a:r>
                <a:r>
                  <a:rPr lang="en-US" altLang="zh-TW" dirty="0">
                    <a:ea typeface="Microsoft JhengHei" panose="020B0604030504040204" pitchFamily="34" charset="-12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zh-TW" dirty="0">
                    <a:ea typeface="Microsoft JhengHei" panose="020B0604030504040204" pitchFamily="34" charset="-120"/>
                  </a:rPr>
                  <a:t> </a:t>
                </a:r>
                <a:r>
                  <a:rPr lang="zh-TW" altLang="en-US" dirty="0">
                    <a:ea typeface="Microsoft JhengHei" panose="020B0604030504040204" pitchFamily="34" charset="-120"/>
                  </a:rPr>
                  <a:t>筆資料</a:t>
                </a:r>
                <a:endParaRPr lang="en-US" altLang="zh-TW" dirty="0">
                  <a:ea typeface="Microsoft JhengHei" panose="020B0604030504040204" pitchFamily="34" charset="-12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TW" sz="18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zh-TW" dirty="0">
                    <a:ea typeface="Microsoft JhengHei" panose="020B0604030504040204" pitchFamily="34" charset="-120"/>
                  </a:rPr>
                  <a:t>: label</a:t>
                </a:r>
                <a:r>
                  <a:rPr lang="zh-TW" altLang="en-US" dirty="0">
                    <a:ea typeface="Microsoft JhengHei" panose="020B0604030504040204" pitchFamily="34" charset="-120"/>
                  </a:rPr>
                  <a:t>，在此範例中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=1,2,3</m:t>
                    </m:r>
                  </m:oMath>
                </a14:m>
                <a:endParaRPr lang="zh-TW" altLang="en-US" dirty="0">
                  <a:ea typeface="Microsoft JhengHei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42" name="文字方塊 41">
                <a:extLst>
                  <a:ext uri="{FF2B5EF4-FFF2-40B4-BE49-F238E27FC236}">
                    <a16:creationId xmlns:a16="http://schemas.microsoft.com/office/drawing/2014/main" id="{FCCA8D6C-5889-E69A-412E-746D0E45F8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394" y="2778446"/>
                <a:ext cx="3537008" cy="668645"/>
              </a:xfrm>
              <a:prstGeom prst="rect">
                <a:avLst/>
              </a:prstGeom>
              <a:blipFill>
                <a:blip r:embed="rId12"/>
                <a:stretch>
                  <a:fillRect t="-5556" b="-925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文字方塊 43">
                <a:extLst>
                  <a:ext uri="{FF2B5EF4-FFF2-40B4-BE49-F238E27FC236}">
                    <a16:creationId xmlns:a16="http://schemas.microsoft.com/office/drawing/2014/main" id="{A4112C3F-05A2-BBAD-B777-E311C8F884C0}"/>
                  </a:ext>
                </a:extLst>
              </p:cNvPr>
              <p:cNvSpPr txBox="1"/>
              <p:nvPr/>
            </p:nvSpPr>
            <p:spPr>
              <a:xfrm>
                <a:off x="8344557" y="6269320"/>
                <a:ext cx="322738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TW" altLang="en-US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各</a:t>
                </a:r>
                <a:r>
                  <a:rPr lang="zh-TW" altLang="en-US" sz="1800" dirty="0">
                    <a:solidFill>
                      <a:schemeClr val="tx1"/>
                    </a:solidFill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類別加總：</a:t>
                </a:r>
                <a14:m>
                  <m:oMath xmlns:m="http://schemas.openxmlformats.org/officeDocument/2006/math">
                    <m:r>
                      <a:rPr lang="zh-TW" altLang="en-US" sz="18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ℒ</m:t>
                    </m:r>
                    <m:r>
                      <a:rPr lang="en-US" altLang="zh-TW" sz="1800" b="0" i="1" baseline="-250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TW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zh-TW" altLang="en-US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altLang="zh-TW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0.225</m:t>
                    </m:r>
                  </m:oMath>
                </a14:m>
                <a:endParaRPr lang="zh-TW" altLang="en-US" dirty="0">
                  <a:solidFill>
                    <a:srgbClr val="FF0000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44" name="文字方塊 43">
                <a:extLst>
                  <a:ext uri="{FF2B5EF4-FFF2-40B4-BE49-F238E27FC236}">
                    <a16:creationId xmlns:a16="http://schemas.microsoft.com/office/drawing/2014/main" id="{A4112C3F-05A2-BBAD-B777-E311C8F884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4557" y="6269320"/>
                <a:ext cx="3227380" cy="369332"/>
              </a:xfrm>
              <a:prstGeom prst="rect">
                <a:avLst/>
              </a:prstGeom>
              <a:blipFill>
                <a:blip r:embed="rId13"/>
                <a:stretch>
                  <a:fillRect l="-1961" t="-6667" b="-23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6" name="群組 55">
            <a:extLst>
              <a:ext uri="{FF2B5EF4-FFF2-40B4-BE49-F238E27FC236}">
                <a16:creationId xmlns:a16="http://schemas.microsoft.com/office/drawing/2014/main" id="{368B7877-3F59-2519-6B62-2B6A98BD0BEB}"/>
              </a:ext>
            </a:extLst>
          </p:cNvPr>
          <p:cNvGrpSpPr/>
          <p:nvPr/>
        </p:nvGrpSpPr>
        <p:grpSpPr>
          <a:xfrm>
            <a:off x="7321836" y="2310061"/>
            <a:ext cx="4250654" cy="771105"/>
            <a:chOff x="7321836" y="2310061"/>
            <a:chExt cx="4250654" cy="77110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文字方塊 6">
                  <a:extLst>
                    <a:ext uri="{FF2B5EF4-FFF2-40B4-BE49-F238E27FC236}">
                      <a16:creationId xmlns:a16="http://schemas.microsoft.com/office/drawing/2014/main" id="{5FBEDE0E-5D1C-0CC4-07E9-8E0249E155E7}"/>
                    </a:ext>
                  </a:extLst>
                </p:cNvPr>
                <p:cNvSpPr txBox="1"/>
                <p:nvPr/>
              </p:nvSpPr>
              <p:spPr>
                <a:xfrm>
                  <a:off x="7936477" y="2689520"/>
                  <a:ext cx="3636013" cy="39164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zh-TW" altLang="en-US" dirty="0">
                      <a:solidFill>
                        <a:srgbClr val="FF0000"/>
                      </a:solidFill>
                    </a:rPr>
                    <a:t>模型看到</a:t>
                  </a:r>
                  <a:r>
                    <a:rPr kumimoji="1" lang="en-US" altLang="zh-TW" dirty="0">
                      <a:solidFill>
                        <a:srgbClr val="FF0000"/>
                      </a:solidFill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zh-TW" altLang="en-US" sz="1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TW" altLang="en-US" sz="1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a14:m>
                  <a:r>
                    <a:rPr kumimoji="1" lang="en-US" altLang="zh-TW" dirty="0">
                      <a:solidFill>
                        <a:srgbClr val="FF0000"/>
                      </a:solidFill>
                    </a:rPr>
                    <a:t> </a:t>
                  </a:r>
                  <a:r>
                    <a:rPr kumimoji="1" lang="zh-TW" altLang="en-US" dirty="0">
                      <a:solidFill>
                        <a:srgbClr val="FF0000"/>
                      </a:solidFill>
                    </a:rPr>
                    <a:t>預測</a:t>
                  </a:r>
                  <a:r>
                    <a:rPr kumimoji="1" lang="en-US" altLang="zh-TW" dirty="0">
                      <a:solidFill>
                        <a:srgbClr val="FF0000"/>
                      </a:solidFill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zh-TW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TW" alt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a14:m>
                  <a:r>
                    <a:rPr kumimoji="1" lang="en-US" altLang="zh-TW" dirty="0">
                      <a:solidFill>
                        <a:srgbClr val="FF0000"/>
                      </a:solidFill>
                    </a:rPr>
                    <a:t> </a:t>
                  </a:r>
                  <a:r>
                    <a:rPr kumimoji="1" lang="zh-TW" altLang="en-US" dirty="0">
                      <a:solidFill>
                        <a:srgbClr val="FF0000"/>
                      </a:solidFill>
                    </a:rPr>
                    <a:t>的機率值</a:t>
                  </a:r>
                  <a:r>
                    <a:rPr kumimoji="1" lang="en-US" altLang="zh-TW" dirty="0">
                      <a:solidFill>
                        <a:srgbClr val="FF0000"/>
                      </a:solidFill>
                    </a:rPr>
                    <a:t> (</a:t>
                  </a:r>
                  <a14:m>
                    <m:oMath xmlns:m="http://schemas.openxmlformats.org/officeDocument/2006/math">
                      <m:r>
                        <a:rPr lang="en-US" altLang="zh-TW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a14:m>
                  <a:r>
                    <a:rPr kumimoji="1" lang="en-US" altLang="zh-TW" dirty="0">
                      <a:solidFill>
                        <a:srgbClr val="FF0000"/>
                      </a:solidFill>
                    </a:rPr>
                    <a:t>)</a:t>
                  </a:r>
                  <a:endParaRPr kumimoji="1" lang="zh-TW" altLang="en-US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7" name="文字方塊 6">
                  <a:extLst>
                    <a:ext uri="{FF2B5EF4-FFF2-40B4-BE49-F238E27FC236}">
                      <a16:creationId xmlns:a16="http://schemas.microsoft.com/office/drawing/2014/main" id="{5FBEDE0E-5D1C-0CC4-07E9-8E0249E155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36477" y="2689520"/>
                  <a:ext cx="3636013" cy="391646"/>
                </a:xfrm>
                <a:prstGeom prst="rect">
                  <a:avLst/>
                </a:prstGeom>
                <a:blipFill>
                  <a:blip r:embed="rId14"/>
                  <a:stretch>
                    <a:fillRect l="-1389" t="-9375" b="-1562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" name="直線接點 18">
              <a:extLst>
                <a:ext uri="{FF2B5EF4-FFF2-40B4-BE49-F238E27FC236}">
                  <a16:creationId xmlns:a16="http://schemas.microsoft.com/office/drawing/2014/main" id="{8E8B63E9-3189-CC0A-5FBD-496B9BCF7091}"/>
                </a:ext>
              </a:extLst>
            </p:cNvPr>
            <p:cNvCxnSpPr>
              <a:cxnSpLocks/>
            </p:cNvCxnSpPr>
            <p:nvPr/>
          </p:nvCxnSpPr>
          <p:spPr>
            <a:xfrm>
              <a:off x="7321836" y="2310061"/>
              <a:ext cx="90776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肘形接點 31">
              <a:extLst>
                <a:ext uri="{FF2B5EF4-FFF2-40B4-BE49-F238E27FC236}">
                  <a16:creationId xmlns:a16="http://schemas.microsoft.com/office/drawing/2014/main" id="{400D5696-EECA-8216-DDD8-794F929C72AB}"/>
                </a:ext>
              </a:extLst>
            </p:cNvPr>
            <p:cNvCxnSpPr>
              <a:cxnSpLocks/>
              <a:stCxn id="7" idx="1"/>
            </p:cNvCxnSpPr>
            <p:nvPr/>
          </p:nvCxnSpPr>
          <p:spPr>
            <a:xfrm rot="10800000">
              <a:off x="7770521" y="2333751"/>
              <a:ext cx="165957" cy="551592"/>
            </a:xfrm>
            <a:prstGeom prst="bentConnector2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字方塊 33">
                <a:extLst>
                  <a:ext uri="{FF2B5EF4-FFF2-40B4-BE49-F238E27FC236}">
                    <a16:creationId xmlns:a16="http://schemas.microsoft.com/office/drawing/2014/main" id="{44A1AF1D-9A42-FA3A-93CB-129909FA58BF}"/>
                  </a:ext>
                </a:extLst>
              </p:cNvPr>
              <p:cNvSpPr txBox="1"/>
              <p:nvPr/>
            </p:nvSpPr>
            <p:spPr>
              <a:xfrm>
                <a:off x="8349472" y="641963"/>
                <a:ext cx="330702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</m:d>
                      <m:r>
                        <a:rPr lang="zh-TW" altLang="en-US" sz="24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TW" altLang="en-US" sz="2400" i="1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zh-TW" altLang="en-US" sz="2400"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zh-TW" alt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zh-TW" altLang="en-US" sz="2400">
                              <a:latin typeface="Cambria Math" panose="02040503050406030204" pitchFamily="18" charset="0"/>
                            </a:rPr>
                            <m:t>log</m:t>
                          </m:r>
                        </m:e>
                        <m:sub>
                          <m:r>
                            <a:rPr lang="zh-TW" altLang="en-US" sz="240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4" name="文字方塊 33">
                <a:extLst>
                  <a:ext uri="{FF2B5EF4-FFF2-40B4-BE49-F238E27FC236}">
                    <a16:creationId xmlns:a16="http://schemas.microsoft.com/office/drawing/2014/main" id="{44A1AF1D-9A42-FA3A-93CB-129909FA58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9472" y="641963"/>
                <a:ext cx="3307029" cy="461665"/>
              </a:xfrm>
              <a:prstGeom prst="rect">
                <a:avLst/>
              </a:prstGeom>
              <a:blipFill>
                <a:blip r:embed="rId15"/>
                <a:stretch>
                  <a:fillRect b="-1891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7" name="群組 56">
            <a:extLst>
              <a:ext uri="{FF2B5EF4-FFF2-40B4-BE49-F238E27FC236}">
                <a16:creationId xmlns:a16="http://schemas.microsoft.com/office/drawing/2014/main" id="{A25047C8-3109-20E2-896E-586AB4CF015F}"/>
              </a:ext>
            </a:extLst>
          </p:cNvPr>
          <p:cNvGrpSpPr/>
          <p:nvPr/>
        </p:nvGrpSpPr>
        <p:grpSpPr>
          <a:xfrm>
            <a:off x="5687077" y="2310061"/>
            <a:ext cx="2440628" cy="1162751"/>
            <a:chOff x="5687077" y="2310061"/>
            <a:chExt cx="2440628" cy="116275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文字方塊 44">
                  <a:extLst>
                    <a:ext uri="{FF2B5EF4-FFF2-40B4-BE49-F238E27FC236}">
                      <a16:creationId xmlns:a16="http://schemas.microsoft.com/office/drawing/2014/main" id="{54B7BD10-BDDD-FEE1-FAB9-27C9F01D89A9}"/>
                    </a:ext>
                  </a:extLst>
                </p:cNvPr>
                <p:cNvSpPr txBox="1"/>
                <p:nvPr/>
              </p:nvSpPr>
              <p:spPr>
                <a:xfrm>
                  <a:off x="5687077" y="3081166"/>
                  <a:ext cx="2440628" cy="39164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zh-TW" altLang="zh-TW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TW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a14:m>
                  <a:r>
                    <a:rPr kumimoji="1" lang="en-US" altLang="zh-TW" dirty="0">
                      <a:solidFill>
                        <a:srgbClr val="00B050"/>
                      </a:solidFill>
                    </a:rPr>
                    <a:t> </a:t>
                  </a:r>
                  <a:r>
                    <a:rPr kumimoji="1" lang="zh-TW" altLang="en-US" dirty="0">
                      <a:solidFill>
                        <a:srgbClr val="00B050"/>
                      </a:solidFill>
                    </a:rPr>
                    <a:t>發生的機率值</a:t>
                  </a:r>
                  <a:r>
                    <a:rPr kumimoji="1" lang="en-US" altLang="zh-TW" dirty="0">
                      <a:solidFill>
                        <a:srgbClr val="00B050"/>
                      </a:solidFill>
                    </a:rPr>
                    <a:t> (</a:t>
                  </a:r>
                  <a14:m>
                    <m:oMath xmlns:m="http://schemas.openxmlformats.org/officeDocument/2006/math">
                      <m:r>
                        <a:rPr lang="en-US" altLang="zh-TW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a14:m>
                  <a:r>
                    <a:rPr kumimoji="1" lang="en-US" altLang="zh-TW" dirty="0">
                      <a:solidFill>
                        <a:srgbClr val="00B050"/>
                      </a:solidFill>
                    </a:rPr>
                    <a:t>)</a:t>
                  </a:r>
                  <a:endParaRPr kumimoji="1" lang="zh-TW" altLang="en-US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45" name="文字方塊 44">
                  <a:extLst>
                    <a:ext uri="{FF2B5EF4-FFF2-40B4-BE49-F238E27FC236}">
                      <a16:creationId xmlns:a16="http://schemas.microsoft.com/office/drawing/2014/main" id="{54B7BD10-BDDD-FEE1-FAB9-27C9F01D89A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7077" y="3081166"/>
                  <a:ext cx="2440628" cy="391646"/>
                </a:xfrm>
                <a:prstGeom prst="rect">
                  <a:avLst/>
                </a:prstGeom>
                <a:blipFill>
                  <a:blip r:embed="rId16"/>
                  <a:stretch>
                    <a:fillRect t="-9375" b="-1562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6" name="直線接點 45">
              <a:extLst>
                <a:ext uri="{FF2B5EF4-FFF2-40B4-BE49-F238E27FC236}">
                  <a16:creationId xmlns:a16="http://schemas.microsoft.com/office/drawing/2014/main" id="{47209FC7-4E7A-CEEF-88E8-8583A797B5D2}"/>
                </a:ext>
              </a:extLst>
            </p:cNvPr>
            <p:cNvCxnSpPr>
              <a:cxnSpLocks/>
            </p:cNvCxnSpPr>
            <p:nvPr/>
          </p:nvCxnSpPr>
          <p:spPr>
            <a:xfrm>
              <a:off x="6759249" y="2310061"/>
              <a:ext cx="296285" cy="0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線箭頭接點 48">
              <a:extLst>
                <a:ext uri="{FF2B5EF4-FFF2-40B4-BE49-F238E27FC236}">
                  <a16:creationId xmlns:a16="http://schemas.microsoft.com/office/drawing/2014/main" id="{50A83F6F-117A-AD9E-6BC1-614F1EEB278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07391" y="2345939"/>
              <a:ext cx="0" cy="735227"/>
            </a:xfrm>
            <a:prstGeom prst="straightConnector1">
              <a:avLst/>
            </a:prstGeom>
            <a:ln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群組 57">
            <a:extLst>
              <a:ext uri="{FF2B5EF4-FFF2-40B4-BE49-F238E27FC236}">
                <a16:creationId xmlns:a16="http://schemas.microsoft.com/office/drawing/2014/main" id="{6D70E67A-B84A-586B-F75A-EA45F4286D7A}"/>
              </a:ext>
            </a:extLst>
          </p:cNvPr>
          <p:cNvGrpSpPr/>
          <p:nvPr/>
        </p:nvGrpSpPr>
        <p:grpSpPr>
          <a:xfrm>
            <a:off x="6569243" y="1506010"/>
            <a:ext cx="4093103" cy="488542"/>
            <a:chOff x="6569243" y="1506010"/>
            <a:chExt cx="4093103" cy="488542"/>
          </a:xfrm>
        </p:grpSpPr>
        <p:sp>
          <p:nvSpPr>
            <p:cNvPr id="50" name="文字方塊 49">
              <a:extLst>
                <a:ext uri="{FF2B5EF4-FFF2-40B4-BE49-F238E27FC236}">
                  <a16:creationId xmlns:a16="http://schemas.microsoft.com/office/drawing/2014/main" id="{A1A47422-A562-2C54-C0CC-127C981787E2}"/>
                </a:ext>
              </a:extLst>
            </p:cNvPr>
            <p:cNvSpPr txBox="1"/>
            <p:nvPr/>
          </p:nvSpPr>
          <p:spPr>
            <a:xfrm>
              <a:off x="6863727" y="1506010"/>
              <a:ext cx="37986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TW" altLang="en-US" dirty="0">
                  <a:solidFill>
                    <a:srgbClr val="0070C0"/>
                  </a:solidFill>
                </a:rPr>
                <a:t>所有類別的 </a:t>
              </a:r>
              <a:r>
                <a:rPr kumimoji="1" lang="en-US" altLang="zh-TW" dirty="0">
                  <a:solidFill>
                    <a:srgbClr val="0070C0"/>
                  </a:solidFill>
                </a:rPr>
                <a:t>cross-entropy </a:t>
              </a:r>
              <a:r>
                <a:rPr kumimoji="1" lang="zh-TW" altLang="en-US" dirty="0">
                  <a:solidFill>
                    <a:srgbClr val="0070C0"/>
                  </a:solidFill>
                </a:rPr>
                <a:t>加總</a:t>
              </a:r>
            </a:p>
          </p:txBody>
        </p:sp>
        <p:cxnSp>
          <p:nvCxnSpPr>
            <p:cNvPr id="51" name="肘形接點 50">
              <a:extLst>
                <a:ext uri="{FF2B5EF4-FFF2-40B4-BE49-F238E27FC236}">
                  <a16:creationId xmlns:a16="http://schemas.microsoft.com/office/drawing/2014/main" id="{34B0AED5-F177-FFBD-3173-E9F1E2F53CA6}"/>
                </a:ext>
              </a:extLst>
            </p:cNvPr>
            <p:cNvCxnSpPr>
              <a:cxnSpLocks/>
              <a:stCxn id="50" idx="1"/>
            </p:cNvCxnSpPr>
            <p:nvPr/>
          </p:nvCxnSpPr>
          <p:spPr>
            <a:xfrm rot="10800000" flipV="1">
              <a:off x="6569243" y="1690675"/>
              <a:ext cx="294485" cy="303877"/>
            </a:xfrm>
            <a:prstGeom prst="bentConnector2">
              <a:avLst/>
            </a:prstGeom>
            <a:ln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17844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8" grpId="0"/>
      <p:bldP spid="17" grpId="0"/>
      <p:bldP spid="18" grpId="0"/>
      <p:bldP spid="23" grpId="0"/>
      <p:bldP spid="24" grpId="0"/>
      <p:bldP spid="25" grpId="0"/>
      <p:bldP spid="26" grpId="0"/>
      <p:bldP spid="27" grpId="0"/>
      <p:bldP spid="28" grpId="0"/>
      <p:bldP spid="29" grpId="0"/>
      <p:bldP spid="30" grpId="0"/>
      <p:bldP spid="31" grpId="0"/>
      <p:bldP spid="42" grpId="0"/>
      <p:bldP spid="4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4F101E7-FF59-064D-28EA-E3EB7430FE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7BFF5B4C-F404-12A6-21C8-AD264C5613B1}"/>
              </a:ext>
            </a:extLst>
          </p:cNvPr>
          <p:cNvSpPr txBox="1"/>
          <p:nvPr/>
        </p:nvSpPr>
        <p:spPr>
          <a:xfrm>
            <a:off x="653144" y="3429000"/>
            <a:ext cx="10918370" cy="1132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" altLang="zh-TW" sz="2400" b="1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Softmax</a:t>
            </a:r>
            <a:r>
              <a:rPr kumimoji="1" lang="en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function</a:t>
            </a: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，採用 </a:t>
            </a:r>
            <a:r>
              <a:rPr kumimoji="1" lang="en-US" altLang="zh-TW" sz="24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exponential</a:t>
            </a:r>
            <a:r>
              <a:rPr kumimoji="1"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-&gt; </a:t>
            </a: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大的數值更大，小的數值更小</a:t>
            </a:r>
            <a:endParaRPr kumimoji="1"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有助於梯度下降</a:t>
            </a:r>
            <a:endParaRPr kumimoji="1"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12A1F9FE-1A80-0C2B-D0AF-2C93AAC49597}"/>
                  </a:ext>
                </a:extLst>
              </p:cNvPr>
              <p:cNvSpPr txBox="1"/>
              <p:nvPr/>
            </p:nvSpPr>
            <p:spPr>
              <a:xfrm>
                <a:off x="3048699" y="4605449"/>
                <a:ext cx="6094602" cy="11736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15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TW" sz="2400" kern="100" smtClean="0">
                          <a:effectLst/>
                          <a:latin typeface="Cambria Math" panose="020405030504060302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m:t>Softmax</m:t>
                      </m:r>
                      <m:d>
                        <m:dPr>
                          <m:ctrlPr>
                            <a:rPr lang="zh-TW" altLang="zh-TW" sz="24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TW" altLang="zh-TW" sz="24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 kern="100">
                                  <a:effectLst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400" i="1" kern="100">
                                  <a:effectLst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altLang="zh-TW" sz="2400" i="1" kern="100">
                          <a:effectLst/>
                          <a:latin typeface="Cambria Math" panose="020405030504060302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zh-TW" altLang="zh-TW" sz="24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zh-TW" altLang="zh-TW" sz="24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400" i="1" kern="100">
                                  <a:effectLst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altLang="zh-TW" sz="2400" i="1" kern="100">
                                  <a:effectLst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zh-TW" sz="2400" i="1" kern="100">
                                  <a:effectLst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sup>
                          </m:sSubSup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zh-TW" altLang="zh-TW" sz="24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TW" sz="2400" i="1" kern="100">
                                  <a:effectLst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zh-TW" altLang="zh-TW" sz="24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i="1" kern="100">
                                      <a:effectLst/>
                                      <a:latin typeface="Cambria Math" panose="02040503050406030204" pitchFamily="18" charset="0"/>
                                      <a:ea typeface="新細明體" panose="02020500000000000000" pitchFamily="18" charset="-120"/>
                                      <a:cs typeface="Times New Roman" panose="020206030504050203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zh-TW" altLang="zh-TW" sz="2400" i="1" kern="100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400" i="1" kern="100">
                                          <a:effectLst/>
                                          <a:latin typeface="Cambria Math" panose="02040503050406030204" pitchFamily="18" charset="0"/>
                                          <a:ea typeface="新細明體" panose="02020500000000000000" pitchFamily="18" charset="-120"/>
                                          <a:cs typeface="Times New Roman" panose="020206030504050203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TW" sz="2400" i="1" kern="100">
                                          <a:effectLst/>
                                          <a:latin typeface="Cambria Math" panose="02040503050406030204" pitchFamily="18" charset="0"/>
                                          <a:ea typeface="新細明體" panose="02020500000000000000" pitchFamily="18" charset="-120"/>
                                          <a:cs typeface="Times New Roman" panose="020206030504050203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sup>
                              </m:sSup>
                            </m:e>
                          </m:nary>
                        </m:den>
                      </m:f>
                      <m:r>
                        <a:rPr lang="en-US" altLang="zh-TW" sz="2400" i="1" kern="100">
                          <a:effectLst/>
                          <a:latin typeface="Cambria Math" panose="020405030504060302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zh-TW" altLang="zh-TW" sz="24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 kern="100"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0.665,0.244,0.090</m:t>
                          </m:r>
                        </m:e>
                      </m:d>
                    </m:oMath>
                  </m:oMathPara>
                </a14:m>
                <a:endParaRPr lang="zh-TW" altLang="zh-TW" sz="2400" kern="100" dirty="0">
                  <a:effectLst/>
                  <a:latin typeface="Aptos" panose="020B000402020202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12A1F9FE-1A80-0C2B-D0AF-2C93AAC495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699" y="4605449"/>
                <a:ext cx="6094602" cy="1173655"/>
              </a:xfrm>
              <a:prstGeom prst="rect">
                <a:avLst/>
              </a:prstGeom>
              <a:blipFill>
                <a:blip r:embed="rId3"/>
                <a:stretch>
                  <a:fillRect t="-3191" b="-6170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B2EC388A-F891-908F-9D69-79A14D2A4FC1}"/>
                  </a:ext>
                </a:extLst>
              </p:cNvPr>
              <p:cNvSpPr txBox="1"/>
              <p:nvPr/>
            </p:nvSpPr>
            <p:spPr>
              <a:xfrm>
                <a:off x="5910147" y="2131459"/>
                <a:ext cx="4995760" cy="8535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zh-TW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zh-TW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sty m:val="p"/>
                                </m:rPr>
                                <a:rPr lang="zh-TW" altLang="en-US" sz="24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j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zh-TW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zh-TW" altLang="en-US" sz="24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zh-TW" altLang="en-US" sz="24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j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  <m:r>
                        <a:rPr lang="zh-TW" altLang="en-US" sz="24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0.5,0.25,0.25</m:t>
                          </m:r>
                        </m:e>
                      </m:d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B2EC388A-F891-908F-9D69-79A14D2A4F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0147" y="2131459"/>
                <a:ext cx="4995760" cy="853567"/>
              </a:xfrm>
              <a:prstGeom prst="rect">
                <a:avLst/>
              </a:prstGeom>
              <a:blipFill>
                <a:blip r:embed="rId4"/>
                <a:stretch>
                  <a:fillRect t="-30882" b="-9705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標題 1">
            <a:extLst>
              <a:ext uri="{FF2B5EF4-FFF2-40B4-BE49-F238E27FC236}">
                <a16:creationId xmlns:a16="http://schemas.microsoft.com/office/drawing/2014/main" id="{2F606194-2E6B-D56B-5920-C6EE7B1708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143" y="356088"/>
            <a:ext cx="10918371" cy="1033416"/>
          </a:xfrm>
        </p:spPr>
        <p:txBody>
          <a:bodyPr/>
          <a:lstStyle/>
          <a:p>
            <a:r>
              <a:rPr kumimoji="1" lang="zh-TW" altLang="en-US" dirty="0"/>
              <a:t>如何把模型輸出變成機率值 </a:t>
            </a:r>
            <a:r>
              <a:rPr kumimoji="1" lang="en-US" altLang="zh-TW" dirty="0"/>
              <a:t>(0~1)</a:t>
            </a:r>
            <a:r>
              <a:rPr kumimoji="1" lang="zh-TW" altLang="en-US" dirty="0"/>
              <a:t>？</a:t>
            </a:r>
          </a:p>
        </p:txBody>
      </p: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2F11EF77-0F13-5399-5351-9EEC83ADF61A}"/>
              </a:ext>
            </a:extLst>
          </p:cNvPr>
          <p:cNvGrpSpPr/>
          <p:nvPr/>
        </p:nvGrpSpPr>
        <p:grpSpPr>
          <a:xfrm>
            <a:off x="1505552" y="1732460"/>
            <a:ext cx="3969606" cy="1160498"/>
            <a:chOff x="1505552" y="1732460"/>
            <a:chExt cx="3969606" cy="1160498"/>
          </a:xfrm>
        </p:grpSpPr>
        <p:sp>
          <p:nvSpPr>
            <p:cNvPr id="21" name="圓角矩形 20">
              <a:extLst>
                <a:ext uri="{FF2B5EF4-FFF2-40B4-BE49-F238E27FC236}">
                  <a16:creationId xmlns:a16="http://schemas.microsoft.com/office/drawing/2014/main" id="{77FB032C-9A7C-E597-14BB-8B36694B8D3A}"/>
                </a:ext>
              </a:extLst>
            </p:cNvPr>
            <p:cNvSpPr/>
            <p:nvPr/>
          </p:nvSpPr>
          <p:spPr>
            <a:xfrm>
              <a:off x="1505552" y="2165558"/>
              <a:ext cx="914400" cy="725969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2400" b="1" dirty="0">
                  <a:solidFill>
                    <a:schemeClr val="tx1"/>
                  </a:solidFill>
                </a:rPr>
                <a:t>50</a:t>
              </a:r>
              <a:endParaRPr kumimoji="1" lang="zh-TW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22" name="圓角矩形 21">
              <a:extLst>
                <a:ext uri="{FF2B5EF4-FFF2-40B4-BE49-F238E27FC236}">
                  <a16:creationId xmlns:a16="http://schemas.microsoft.com/office/drawing/2014/main" id="{368B611F-F5D2-2C0F-4596-3EF40C1D3A43}"/>
                </a:ext>
              </a:extLst>
            </p:cNvPr>
            <p:cNvSpPr/>
            <p:nvPr/>
          </p:nvSpPr>
          <p:spPr>
            <a:xfrm>
              <a:off x="3008450" y="2162696"/>
              <a:ext cx="914400" cy="725969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2400" b="1" dirty="0">
                  <a:solidFill>
                    <a:schemeClr val="tx1"/>
                  </a:solidFill>
                </a:rPr>
                <a:t>25</a:t>
              </a:r>
              <a:endParaRPr kumimoji="1" lang="zh-TW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23" name="圓角矩形 22">
              <a:extLst>
                <a:ext uri="{FF2B5EF4-FFF2-40B4-BE49-F238E27FC236}">
                  <a16:creationId xmlns:a16="http://schemas.microsoft.com/office/drawing/2014/main" id="{EDA998CF-B93C-553D-D59D-654B47EA42B7}"/>
                </a:ext>
              </a:extLst>
            </p:cNvPr>
            <p:cNvSpPr/>
            <p:nvPr/>
          </p:nvSpPr>
          <p:spPr>
            <a:xfrm>
              <a:off x="4511348" y="2166989"/>
              <a:ext cx="914400" cy="725969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2400" b="1" dirty="0">
                  <a:solidFill>
                    <a:schemeClr val="tx1"/>
                  </a:solidFill>
                </a:rPr>
                <a:t>25</a:t>
              </a:r>
              <a:endParaRPr kumimoji="1" lang="zh-TW" altLang="en-US" sz="2400" b="1" dirty="0">
                <a:solidFill>
                  <a:schemeClr val="tx1"/>
                </a:solidFill>
              </a:endParaRPr>
            </a:p>
          </p:txBody>
        </p:sp>
        <p:sp>
          <p:nvSpPr>
            <p:cNvPr id="24" name="文字方塊 23">
              <a:extLst>
                <a:ext uri="{FF2B5EF4-FFF2-40B4-BE49-F238E27FC236}">
                  <a16:creationId xmlns:a16="http://schemas.microsoft.com/office/drawing/2014/main" id="{BBABCF01-4DBE-6BAF-B4F0-35684E20721B}"/>
                </a:ext>
              </a:extLst>
            </p:cNvPr>
            <p:cNvSpPr txBox="1"/>
            <p:nvPr/>
          </p:nvSpPr>
          <p:spPr>
            <a:xfrm>
              <a:off x="1505552" y="1735516"/>
              <a:ext cx="10128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TW" dirty="0"/>
                <a:t>Class_0</a:t>
              </a:r>
              <a:endParaRPr kumimoji="1" lang="zh-TW" altLang="en-US" dirty="0"/>
            </a:p>
          </p:txBody>
        </p:sp>
        <p:sp>
          <p:nvSpPr>
            <p:cNvPr id="25" name="文字方塊 24">
              <a:extLst>
                <a:ext uri="{FF2B5EF4-FFF2-40B4-BE49-F238E27FC236}">
                  <a16:creationId xmlns:a16="http://schemas.microsoft.com/office/drawing/2014/main" id="{B34CDBD8-5CE6-FCE8-7B32-CBE0077CF008}"/>
                </a:ext>
              </a:extLst>
            </p:cNvPr>
            <p:cNvSpPr txBox="1"/>
            <p:nvPr/>
          </p:nvSpPr>
          <p:spPr>
            <a:xfrm>
              <a:off x="3000353" y="1732460"/>
              <a:ext cx="10128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TW" dirty="0"/>
                <a:t>Class_1</a:t>
              </a:r>
              <a:endParaRPr kumimoji="1" lang="zh-TW" altLang="en-US" dirty="0"/>
            </a:p>
          </p:txBody>
        </p:sp>
        <p:sp>
          <p:nvSpPr>
            <p:cNvPr id="26" name="文字方塊 25">
              <a:extLst>
                <a:ext uri="{FF2B5EF4-FFF2-40B4-BE49-F238E27FC236}">
                  <a16:creationId xmlns:a16="http://schemas.microsoft.com/office/drawing/2014/main" id="{79272008-05DB-F13B-6107-A35290A800AC}"/>
                </a:ext>
              </a:extLst>
            </p:cNvPr>
            <p:cNvSpPr txBox="1"/>
            <p:nvPr/>
          </p:nvSpPr>
          <p:spPr>
            <a:xfrm>
              <a:off x="4462284" y="1732460"/>
              <a:ext cx="10128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TW" dirty="0"/>
                <a:t>Class_2</a:t>
              </a:r>
              <a:endParaRPr kumimoji="1" lang="zh-TW" altLang="en-US" dirty="0"/>
            </a:p>
          </p:txBody>
        </p:sp>
      </p:grpSp>
      <p:cxnSp>
        <p:nvCxnSpPr>
          <p:cNvPr id="27" name="直線箭頭接點 26">
            <a:extLst>
              <a:ext uri="{FF2B5EF4-FFF2-40B4-BE49-F238E27FC236}">
                <a16:creationId xmlns:a16="http://schemas.microsoft.com/office/drawing/2014/main" id="{B8E8D628-24BB-3651-AED2-3924533AFB88}"/>
              </a:ext>
            </a:extLst>
          </p:cNvPr>
          <p:cNvCxnSpPr/>
          <p:nvPr/>
        </p:nvCxnSpPr>
        <p:spPr>
          <a:xfrm>
            <a:off x="5816542" y="2479384"/>
            <a:ext cx="70866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98DECEB4-D728-E381-79DC-9A2A907BB3AB}"/>
              </a:ext>
            </a:extLst>
          </p:cNvPr>
          <p:cNvSpPr txBox="1"/>
          <p:nvPr/>
        </p:nvSpPr>
        <p:spPr>
          <a:xfrm>
            <a:off x="1430137" y="5885642"/>
            <a:ext cx="4310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>
                <a:solidFill>
                  <a:srgbClr val="FF0000"/>
                </a:solidFill>
              </a:rPr>
              <a:t>注意！</a:t>
            </a:r>
            <a:r>
              <a:rPr kumimoji="1" lang="en-US" altLang="zh-TW" dirty="0" err="1">
                <a:solidFill>
                  <a:srgbClr val="FF0000"/>
                </a:solidFill>
              </a:rPr>
              <a:t>Softmax</a:t>
            </a:r>
            <a:r>
              <a:rPr kumimoji="1" lang="zh-TW" altLang="en-US" dirty="0">
                <a:solidFill>
                  <a:srgbClr val="FF0000"/>
                </a:solidFill>
              </a:rPr>
              <a:t> 有考慮到類別總和</a:t>
            </a:r>
          </a:p>
        </p:txBody>
      </p:sp>
    </p:spTree>
    <p:extLst>
      <p:ext uri="{BB962C8B-B14F-4D97-AF65-F5344CB8AC3E}">
        <p14:creationId xmlns:p14="http://schemas.microsoft.com/office/powerpoint/2010/main" val="4131999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1" grpId="0"/>
      <p:bldP spid="2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92D8325-F3EA-0617-F3B2-E73B2C7F15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兩種方法來做 </a:t>
            </a:r>
            <a:r>
              <a:rPr kumimoji="1" lang="en-US" altLang="zh-TW" dirty="0"/>
              <a:t>Binary Classification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A885E76-A9D4-2874-A404-1F9D930BF1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9" name="圓角矩形 8">
            <a:extLst>
              <a:ext uri="{FF2B5EF4-FFF2-40B4-BE49-F238E27FC236}">
                <a16:creationId xmlns:a16="http://schemas.microsoft.com/office/drawing/2014/main" id="{CE058E70-3B7A-A264-E569-2AAA693D9794}"/>
              </a:ext>
            </a:extLst>
          </p:cNvPr>
          <p:cNvSpPr/>
          <p:nvPr/>
        </p:nvSpPr>
        <p:spPr>
          <a:xfrm>
            <a:off x="4014347" y="2478616"/>
            <a:ext cx="1368044" cy="53861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>
                <a:solidFill>
                  <a:schemeClr val="tx1"/>
                </a:solidFill>
              </a:rPr>
              <a:t>是貓</a:t>
            </a:r>
            <a:endParaRPr lang="en" altLang="zh-TW" sz="2000" dirty="0">
              <a:solidFill>
                <a:schemeClr val="tx1"/>
              </a:solidFill>
            </a:endParaRPr>
          </a:p>
        </p:txBody>
      </p:sp>
      <p:sp>
        <p:nvSpPr>
          <p:cNvPr id="10" name="圓角矩形 9">
            <a:extLst>
              <a:ext uri="{FF2B5EF4-FFF2-40B4-BE49-F238E27FC236}">
                <a16:creationId xmlns:a16="http://schemas.microsoft.com/office/drawing/2014/main" id="{1BC80D3F-6CBA-1422-C1CF-954F8DAEA89C}"/>
              </a:ext>
            </a:extLst>
          </p:cNvPr>
          <p:cNvSpPr/>
          <p:nvPr/>
        </p:nvSpPr>
        <p:spPr>
          <a:xfrm>
            <a:off x="4014347" y="3144907"/>
            <a:ext cx="1368044" cy="53861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>
                <a:solidFill>
                  <a:schemeClr val="tx1"/>
                </a:solidFill>
              </a:rPr>
              <a:t>不是貓</a:t>
            </a:r>
            <a:endParaRPr lang="en" altLang="zh-TW" sz="2000" dirty="0">
              <a:solidFill>
                <a:schemeClr val="tx1"/>
              </a:solidFill>
            </a:endParaRPr>
          </a:p>
        </p:txBody>
      </p:sp>
      <p:pic>
        <p:nvPicPr>
          <p:cNvPr id="7" name="Picture 2" descr="Free Adorable grey and white cat with striking yellow eyes against a plain backdrop. Stock Photo">
            <a:extLst>
              <a:ext uri="{FF2B5EF4-FFF2-40B4-BE49-F238E27FC236}">
                <a16:creationId xmlns:a16="http://schemas.microsoft.com/office/drawing/2014/main" id="{55B49458-C46E-0F70-3C81-E2BB93A821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9256" y="2516704"/>
            <a:ext cx="1778957" cy="1181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圓角矩形 19">
            <a:extLst>
              <a:ext uri="{FF2B5EF4-FFF2-40B4-BE49-F238E27FC236}">
                <a16:creationId xmlns:a16="http://schemas.microsoft.com/office/drawing/2014/main" id="{CF47872D-3B76-168A-EAD1-C9234E93A81A}"/>
              </a:ext>
            </a:extLst>
          </p:cNvPr>
          <p:cNvSpPr/>
          <p:nvPr/>
        </p:nvSpPr>
        <p:spPr>
          <a:xfrm>
            <a:off x="3864517" y="5332021"/>
            <a:ext cx="3035747" cy="53861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solidFill>
                  <a:schemeClr val="tx1"/>
                </a:solidFill>
              </a:rPr>
              <a:t>&gt; 0.5 </a:t>
            </a:r>
            <a:r>
              <a:rPr lang="zh-TW" altLang="en-US" sz="2000" dirty="0">
                <a:solidFill>
                  <a:schemeClr val="tx1"/>
                </a:solidFill>
              </a:rPr>
              <a:t>是貓，否則不是貓</a:t>
            </a:r>
            <a:endParaRPr lang="en" altLang="zh-TW" sz="2000" dirty="0">
              <a:solidFill>
                <a:schemeClr val="tx1"/>
              </a:solidFill>
            </a:endParaRPr>
          </a:p>
        </p:txBody>
      </p:sp>
      <p:pic>
        <p:nvPicPr>
          <p:cNvPr id="27" name="Picture 2" descr="Free Adorable grey and white cat with striking yellow eyes against a plain backdrop. Stock Photo">
            <a:extLst>
              <a:ext uri="{FF2B5EF4-FFF2-40B4-BE49-F238E27FC236}">
                <a16:creationId xmlns:a16="http://schemas.microsoft.com/office/drawing/2014/main" id="{D592603F-914B-3C0C-4135-9416F5D339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9257" y="5010531"/>
            <a:ext cx="1778957" cy="1181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矩形 28">
            <a:extLst>
              <a:ext uri="{FF2B5EF4-FFF2-40B4-BE49-F238E27FC236}">
                <a16:creationId xmlns:a16="http://schemas.microsoft.com/office/drawing/2014/main" id="{864C5DD7-2FCD-8B03-20E9-C116E0000339}"/>
              </a:ext>
            </a:extLst>
          </p:cNvPr>
          <p:cNvSpPr/>
          <p:nvPr/>
        </p:nvSpPr>
        <p:spPr>
          <a:xfrm>
            <a:off x="7937370" y="2595729"/>
            <a:ext cx="1368044" cy="729557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Neural Network</a:t>
            </a:r>
            <a:endParaRPr kumimoji="1" lang="zh-TW" altLang="en-US" dirty="0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72E04DD1-086B-CD48-B548-5C691F9E2002}"/>
              </a:ext>
            </a:extLst>
          </p:cNvPr>
          <p:cNvSpPr/>
          <p:nvPr/>
        </p:nvSpPr>
        <p:spPr>
          <a:xfrm>
            <a:off x="7937370" y="5236549"/>
            <a:ext cx="1368044" cy="729557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Neural Network</a:t>
            </a:r>
            <a:endParaRPr kumimoji="1" lang="zh-TW" altLang="en-US" dirty="0"/>
          </a:p>
        </p:txBody>
      </p:sp>
      <p:sp>
        <p:nvSpPr>
          <p:cNvPr id="31" name="橢圓 30">
            <a:extLst>
              <a:ext uri="{FF2B5EF4-FFF2-40B4-BE49-F238E27FC236}">
                <a16:creationId xmlns:a16="http://schemas.microsoft.com/office/drawing/2014/main" id="{C1F8C3A7-5000-D410-B7F0-BBFD42ADC4EB}"/>
              </a:ext>
            </a:extLst>
          </p:cNvPr>
          <p:cNvSpPr/>
          <p:nvPr/>
        </p:nvSpPr>
        <p:spPr>
          <a:xfrm>
            <a:off x="9871547" y="2560398"/>
            <a:ext cx="348792" cy="3487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2" name="橢圓 31">
            <a:extLst>
              <a:ext uri="{FF2B5EF4-FFF2-40B4-BE49-F238E27FC236}">
                <a16:creationId xmlns:a16="http://schemas.microsoft.com/office/drawing/2014/main" id="{09C0FFCD-28BB-7A5B-9A4F-9069FF0EFF96}"/>
              </a:ext>
            </a:extLst>
          </p:cNvPr>
          <p:cNvSpPr/>
          <p:nvPr/>
        </p:nvSpPr>
        <p:spPr>
          <a:xfrm>
            <a:off x="9871547" y="3085937"/>
            <a:ext cx="348792" cy="3487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3" name="橢圓 32">
            <a:extLst>
              <a:ext uri="{FF2B5EF4-FFF2-40B4-BE49-F238E27FC236}">
                <a16:creationId xmlns:a16="http://schemas.microsoft.com/office/drawing/2014/main" id="{CC1D4E02-F975-5ABD-AA6C-7F1B91E3E5BA}"/>
              </a:ext>
            </a:extLst>
          </p:cNvPr>
          <p:cNvSpPr/>
          <p:nvPr/>
        </p:nvSpPr>
        <p:spPr>
          <a:xfrm>
            <a:off x="9871547" y="5426931"/>
            <a:ext cx="348792" cy="3487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38" name="直線接點 37">
            <a:extLst>
              <a:ext uri="{FF2B5EF4-FFF2-40B4-BE49-F238E27FC236}">
                <a16:creationId xmlns:a16="http://schemas.microsoft.com/office/drawing/2014/main" id="{5883B9A7-64CE-5D40-FF80-CC0DFA5FF6FC}"/>
              </a:ext>
            </a:extLst>
          </p:cNvPr>
          <p:cNvCxnSpPr>
            <a:stCxn id="29" idx="3"/>
            <a:endCxn id="31" idx="2"/>
          </p:cNvCxnSpPr>
          <p:nvPr/>
        </p:nvCxnSpPr>
        <p:spPr>
          <a:xfrm flipV="1">
            <a:off x="9305414" y="2734794"/>
            <a:ext cx="566133" cy="22571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接點 39">
            <a:extLst>
              <a:ext uri="{FF2B5EF4-FFF2-40B4-BE49-F238E27FC236}">
                <a16:creationId xmlns:a16="http://schemas.microsoft.com/office/drawing/2014/main" id="{537B9779-0A3B-622A-DA2E-C1CEFF3C5357}"/>
              </a:ext>
            </a:extLst>
          </p:cNvPr>
          <p:cNvCxnSpPr>
            <a:cxnSpLocks/>
            <a:stCxn id="29" idx="3"/>
            <a:endCxn id="32" idx="2"/>
          </p:cNvCxnSpPr>
          <p:nvPr/>
        </p:nvCxnSpPr>
        <p:spPr>
          <a:xfrm>
            <a:off x="9305414" y="2960508"/>
            <a:ext cx="566133" cy="29982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接點 42">
            <a:extLst>
              <a:ext uri="{FF2B5EF4-FFF2-40B4-BE49-F238E27FC236}">
                <a16:creationId xmlns:a16="http://schemas.microsoft.com/office/drawing/2014/main" id="{08299BE8-39A9-3727-D490-49740E905C97}"/>
              </a:ext>
            </a:extLst>
          </p:cNvPr>
          <p:cNvCxnSpPr>
            <a:cxnSpLocks/>
            <a:stCxn id="30" idx="3"/>
            <a:endCxn id="33" idx="2"/>
          </p:cNvCxnSpPr>
          <p:nvPr/>
        </p:nvCxnSpPr>
        <p:spPr>
          <a:xfrm flipV="1">
            <a:off x="9305414" y="5601327"/>
            <a:ext cx="566133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2F415D25-A656-543D-E5D8-1BC9F13FE4CE}"/>
              </a:ext>
            </a:extLst>
          </p:cNvPr>
          <p:cNvSpPr txBox="1"/>
          <p:nvPr/>
        </p:nvSpPr>
        <p:spPr>
          <a:xfrm>
            <a:off x="8547081" y="4780019"/>
            <a:ext cx="2997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/>
              <a:t>對一個模型輸出值取機率值</a:t>
            </a:r>
          </a:p>
        </p:txBody>
      </p: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852E6369-0564-D58A-B94D-E772DC625D1F}"/>
              </a:ext>
            </a:extLst>
          </p:cNvPr>
          <p:cNvSpPr txBox="1"/>
          <p:nvPr/>
        </p:nvSpPr>
        <p:spPr>
          <a:xfrm>
            <a:off x="8547080" y="1851352"/>
            <a:ext cx="32175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/>
              <a:t>對兩個模型輸出值取機率值，</a:t>
            </a:r>
            <a:endParaRPr kumimoji="1" lang="en-US" altLang="zh-TW" dirty="0"/>
          </a:p>
          <a:p>
            <a:r>
              <a:rPr kumimoji="1" lang="zh-TW" altLang="en-US" dirty="0"/>
              <a:t>且機率值總和為</a:t>
            </a:r>
            <a:r>
              <a:rPr kumimoji="1" lang="en-US" altLang="zh-TW" dirty="0"/>
              <a:t>1</a:t>
            </a:r>
            <a:endParaRPr kumimoji="1" lang="zh-TW" altLang="en-US" dirty="0"/>
          </a:p>
        </p:txBody>
      </p:sp>
      <p:sp>
        <p:nvSpPr>
          <p:cNvPr id="55" name="文字方塊 54">
            <a:extLst>
              <a:ext uri="{FF2B5EF4-FFF2-40B4-BE49-F238E27FC236}">
                <a16:creationId xmlns:a16="http://schemas.microsoft.com/office/drawing/2014/main" id="{33C6DF78-9142-0050-68B1-90B3EE0C0F27}"/>
              </a:ext>
            </a:extLst>
          </p:cNvPr>
          <p:cNvSpPr txBox="1"/>
          <p:nvPr/>
        </p:nvSpPr>
        <p:spPr>
          <a:xfrm>
            <a:off x="6975834" y="6080289"/>
            <a:ext cx="3780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kumimoji="1" lang="en" altLang="zh-TW" dirty="0">
              <a:solidFill>
                <a:srgbClr val="FF0000"/>
              </a:solidFill>
            </a:endParaRPr>
          </a:p>
        </p:txBody>
      </p:sp>
      <p:sp>
        <p:nvSpPr>
          <p:cNvPr id="57" name="文字方塊 56">
            <a:extLst>
              <a:ext uri="{FF2B5EF4-FFF2-40B4-BE49-F238E27FC236}">
                <a16:creationId xmlns:a16="http://schemas.microsoft.com/office/drawing/2014/main" id="{79AEDB83-DE8B-2707-78B9-06A784EC5335}"/>
              </a:ext>
            </a:extLst>
          </p:cNvPr>
          <p:cNvSpPr txBox="1"/>
          <p:nvPr/>
        </p:nvSpPr>
        <p:spPr>
          <a:xfrm>
            <a:off x="7707282" y="6227699"/>
            <a:ext cx="37623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zh-TW" altLang="en-US" dirty="0"/>
              <a:t>實作上採用 </a:t>
            </a:r>
            <a:r>
              <a:rPr kumimoji="1" lang="en" altLang="zh-TW" dirty="0" err="1">
                <a:solidFill>
                  <a:srgbClr val="FF0000"/>
                </a:solidFill>
              </a:rPr>
              <a:t>BinaryCrossEntropy</a:t>
            </a:r>
            <a:endParaRPr kumimoji="1" lang="en" altLang="zh-TW" dirty="0">
              <a:solidFill>
                <a:srgbClr val="FF0000"/>
              </a:solidFill>
            </a:endParaRPr>
          </a:p>
        </p:txBody>
      </p:sp>
      <p:sp>
        <p:nvSpPr>
          <p:cNvPr id="58" name="文字方塊 57">
            <a:extLst>
              <a:ext uri="{FF2B5EF4-FFF2-40B4-BE49-F238E27FC236}">
                <a16:creationId xmlns:a16="http://schemas.microsoft.com/office/drawing/2014/main" id="{52A4C3A1-1AE2-B336-1C95-19BB836B46BA}"/>
              </a:ext>
            </a:extLst>
          </p:cNvPr>
          <p:cNvSpPr txBox="1"/>
          <p:nvPr/>
        </p:nvSpPr>
        <p:spPr>
          <a:xfrm>
            <a:off x="653143" y="1684184"/>
            <a:ext cx="376239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TW" altLang="en-US" sz="2400" b="1" dirty="0"/>
              <a:t>多類別分類任務</a:t>
            </a:r>
            <a:endParaRPr kumimoji="1" lang="en" altLang="zh-TW" sz="2400" b="1" dirty="0"/>
          </a:p>
        </p:txBody>
      </p:sp>
      <p:sp>
        <p:nvSpPr>
          <p:cNvPr id="59" name="文字方塊 58">
            <a:extLst>
              <a:ext uri="{FF2B5EF4-FFF2-40B4-BE49-F238E27FC236}">
                <a16:creationId xmlns:a16="http://schemas.microsoft.com/office/drawing/2014/main" id="{89086BA5-148D-D0D5-1B6D-DE383261CD07}"/>
              </a:ext>
            </a:extLst>
          </p:cNvPr>
          <p:cNvSpPr txBox="1"/>
          <p:nvPr/>
        </p:nvSpPr>
        <p:spPr>
          <a:xfrm>
            <a:off x="647195" y="4434026"/>
            <a:ext cx="376239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TW" altLang="en-US" sz="2400" b="1" dirty="0"/>
              <a:t>二元分類任務</a:t>
            </a:r>
            <a:endParaRPr kumimoji="1" lang="en" altLang="zh-TW" sz="2400" b="1" dirty="0"/>
          </a:p>
        </p:txBody>
      </p:sp>
    </p:spTree>
    <p:extLst>
      <p:ext uri="{BB962C8B-B14F-4D97-AF65-F5344CB8AC3E}">
        <p14:creationId xmlns:p14="http://schemas.microsoft.com/office/powerpoint/2010/main" val="4248185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30" grpId="0" animBg="1"/>
      <p:bldP spid="33" grpId="0" animBg="1"/>
      <p:bldP spid="51" grpId="0"/>
      <p:bldP spid="52" grpId="0"/>
      <p:bldP spid="57" grpId="0"/>
      <p:bldP spid="58" grpId="0"/>
      <p:bldP spid="5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5C8D65F-6934-D458-B2CB-FD5A83929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TW" altLang="en-US" dirty="0"/>
              <a:t>如何對一個模型輸出值取機率值 </a:t>
            </a:r>
            <a:r>
              <a:rPr kumimoji="1" lang="en-US" altLang="zh-TW" dirty="0"/>
              <a:t>(0~1)</a:t>
            </a:r>
            <a:r>
              <a:rPr kumimoji="1" lang="zh-TW" altLang="en-US" dirty="0"/>
              <a:t>？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8F5DF40-DFDE-F303-B916-A452529FED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3B459544-E819-10EF-3DDC-050776395554}"/>
              </a:ext>
            </a:extLst>
          </p:cNvPr>
          <p:cNvSpPr txBox="1"/>
          <p:nvPr/>
        </p:nvSpPr>
        <p:spPr>
          <a:xfrm>
            <a:off x="653144" y="1835870"/>
            <a:ext cx="10918370" cy="578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" altLang="zh-TW" sz="24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Sigmoid</a:t>
            </a:r>
            <a:r>
              <a:rPr kumimoji="1" lang="en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function</a:t>
            </a:r>
            <a:r>
              <a:rPr kumimoji="1"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FED12CED-561C-6903-2D88-45A35304BCA4}"/>
                  </a:ext>
                </a:extLst>
              </p:cNvPr>
              <p:cNvSpPr txBox="1"/>
              <p:nvPr/>
            </p:nvSpPr>
            <p:spPr>
              <a:xfrm>
                <a:off x="181803" y="4413002"/>
                <a:ext cx="4813169" cy="6756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zh-TW" altLang="en-US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Sigmoid</m:t>
                      </m:r>
                      <m:r>
                        <a:rPr lang="en-US" altLang="zh-TW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TW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zh-TW" altLang="en-US" sz="20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TW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0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TW" altLang="en-US" sz="20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zh-TW" alt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TW" alt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zh-TW" altLang="en-US" sz="20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TW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FED12CED-561C-6903-2D88-45A35304BC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803" y="4413002"/>
                <a:ext cx="4813169" cy="675698"/>
              </a:xfrm>
              <a:prstGeom prst="rect">
                <a:avLst/>
              </a:prstGeom>
              <a:blipFill>
                <a:blip r:embed="rId2"/>
                <a:stretch>
                  <a:fillRect b="-555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1FD61350-C43D-9B0D-5910-94D8392BF7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8618" y="1835870"/>
            <a:ext cx="4450310" cy="4450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370DAF01-0685-E4DF-E3D4-E7015E47779E}"/>
              </a:ext>
            </a:extLst>
          </p:cNvPr>
          <p:cNvSpPr/>
          <p:nvPr/>
        </p:nvSpPr>
        <p:spPr>
          <a:xfrm>
            <a:off x="1112364" y="2979559"/>
            <a:ext cx="1368044" cy="729557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Neural Network</a:t>
            </a:r>
            <a:endParaRPr kumimoji="1" lang="zh-TW" altLang="en-US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83E431D7-12A5-A596-56C0-6BC8CCCF5F89}"/>
              </a:ext>
            </a:extLst>
          </p:cNvPr>
          <p:cNvSpPr/>
          <p:nvPr/>
        </p:nvSpPr>
        <p:spPr>
          <a:xfrm>
            <a:off x="3046541" y="3169941"/>
            <a:ext cx="348792" cy="3487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A6FE3E78-20BB-BB2E-D762-DDA4C30E2971}"/>
              </a:ext>
            </a:extLst>
          </p:cNvPr>
          <p:cNvCxnSpPr>
            <a:cxnSpLocks/>
            <a:stCxn id="8" idx="3"/>
            <a:endCxn id="9" idx="2"/>
          </p:cNvCxnSpPr>
          <p:nvPr/>
        </p:nvCxnSpPr>
        <p:spPr>
          <a:xfrm flipV="1">
            <a:off x="2480408" y="3344337"/>
            <a:ext cx="566133" cy="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箭頭接點 11">
            <a:extLst>
              <a:ext uri="{FF2B5EF4-FFF2-40B4-BE49-F238E27FC236}">
                <a16:creationId xmlns:a16="http://schemas.microsoft.com/office/drawing/2014/main" id="{A79D4A09-5F09-4A19-3F25-79B2D350A916}"/>
              </a:ext>
            </a:extLst>
          </p:cNvPr>
          <p:cNvCxnSpPr/>
          <p:nvPr/>
        </p:nvCxnSpPr>
        <p:spPr>
          <a:xfrm flipV="1">
            <a:off x="2793175" y="3483455"/>
            <a:ext cx="0" cy="92997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E500B733-6258-1823-5970-49C6FB8693FF}"/>
              </a:ext>
            </a:extLst>
          </p:cNvPr>
          <p:cNvSpPr txBox="1"/>
          <p:nvPr/>
        </p:nvSpPr>
        <p:spPr>
          <a:xfrm>
            <a:off x="6645429" y="6415560"/>
            <a:ext cx="39675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200" dirty="0"/>
              <a:t>Figure source: https://</a:t>
            </a:r>
            <a:r>
              <a:rPr kumimoji="1" lang="en-US" altLang="zh-TW" sz="1200" dirty="0" err="1"/>
              <a:t>zh.wikipedia.org</a:t>
            </a:r>
            <a:r>
              <a:rPr kumimoji="1" lang="en-US" altLang="zh-TW" sz="1200" dirty="0"/>
              <a:t>/</a:t>
            </a:r>
            <a:r>
              <a:rPr kumimoji="1" lang="en-US" altLang="zh-TW" sz="1200" dirty="0" err="1"/>
              <a:t>zh-tw</a:t>
            </a:r>
            <a:r>
              <a:rPr kumimoji="1" lang="en-US" altLang="zh-TW" sz="1200" dirty="0"/>
              <a:t>/S</a:t>
            </a:r>
            <a:r>
              <a:rPr kumimoji="1" lang="zh-TW" altLang="en-US" sz="1200" dirty="0"/>
              <a:t>型函數</a:t>
            </a:r>
          </a:p>
        </p:txBody>
      </p:sp>
      <p:sp>
        <p:nvSpPr>
          <p:cNvPr id="16" name="圓角矩形 15">
            <a:extLst>
              <a:ext uri="{FF2B5EF4-FFF2-40B4-BE49-F238E27FC236}">
                <a16:creationId xmlns:a16="http://schemas.microsoft.com/office/drawing/2014/main" id="{01D2B22F-401B-C7D3-7C20-B91B0E77D1A5}"/>
              </a:ext>
            </a:extLst>
          </p:cNvPr>
          <p:cNvSpPr/>
          <p:nvPr/>
        </p:nvSpPr>
        <p:spPr>
          <a:xfrm>
            <a:off x="3922451" y="2958958"/>
            <a:ext cx="1824010" cy="76990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solidFill>
                  <a:schemeClr val="tx1"/>
                </a:solidFill>
              </a:rPr>
              <a:t>&gt; 0.5 </a:t>
            </a:r>
            <a:r>
              <a:rPr lang="zh-TW" altLang="en-US" sz="2000" dirty="0">
                <a:solidFill>
                  <a:schemeClr val="tx1"/>
                </a:solidFill>
              </a:rPr>
              <a:t>是貓，否則不是貓</a:t>
            </a:r>
            <a:endParaRPr lang="en" altLang="zh-TW" sz="2000" dirty="0">
              <a:solidFill>
                <a:schemeClr val="tx1"/>
              </a:solidFill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F53A8ACF-ADA1-EC15-0445-B7F1343910DD}"/>
              </a:ext>
            </a:extLst>
          </p:cNvPr>
          <p:cNvSpPr txBox="1"/>
          <p:nvPr/>
        </p:nvSpPr>
        <p:spPr>
          <a:xfrm>
            <a:off x="3767431" y="2470801"/>
            <a:ext cx="2134050" cy="497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假設閾值為</a:t>
            </a:r>
            <a:r>
              <a:rPr kumimoji="1"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0.5</a:t>
            </a:r>
          </a:p>
        </p:txBody>
      </p:sp>
    </p:spTree>
    <p:extLst>
      <p:ext uri="{BB962C8B-B14F-4D97-AF65-F5344CB8AC3E}">
        <p14:creationId xmlns:p14="http://schemas.microsoft.com/office/powerpoint/2010/main" val="411679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 animBg="1"/>
      <p:bldP spid="9" grpId="0" animBg="1"/>
      <p:bldP spid="13" grpId="0"/>
      <p:bldP spid="16" grpId="0" animBg="1"/>
      <p:bldP spid="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92D8325-F3EA-0617-F3B2-E73B2C7F15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Multi-class vs. Multi-label Classification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A885E76-A9D4-2874-A404-1F9D930BF1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9" name="圓角矩形 8">
            <a:extLst>
              <a:ext uri="{FF2B5EF4-FFF2-40B4-BE49-F238E27FC236}">
                <a16:creationId xmlns:a16="http://schemas.microsoft.com/office/drawing/2014/main" id="{CE058E70-3B7A-A264-E569-2AAA693D9794}"/>
              </a:ext>
            </a:extLst>
          </p:cNvPr>
          <p:cNvSpPr/>
          <p:nvPr/>
        </p:nvSpPr>
        <p:spPr>
          <a:xfrm>
            <a:off x="4344285" y="2158104"/>
            <a:ext cx="1368044" cy="53861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>
                <a:solidFill>
                  <a:schemeClr val="tx1"/>
                </a:solidFill>
              </a:rPr>
              <a:t>貓</a:t>
            </a:r>
            <a:endParaRPr lang="en" altLang="zh-TW" sz="2000" dirty="0">
              <a:solidFill>
                <a:schemeClr val="tx1"/>
              </a:solidFill>
            </a:endParaRPr>
          </a:p>
        </p:txBody>
      </p:sp>
      <p:sp>
        <p:nvSpPr>
          <p:cNvPr id="10" name="圓角矩形 9">
            <a:extLst>
              <a:ext uri="{FF2B5EF4-FFF2-40B4-BE49-F238E27FC236}">
                <a16:creationId xmlns:a16="http://schemas.microsoft.com/office/drawing/2014/main" id="{1BC80D3F-6CBA-1422-C1CF-954F8DAEA89C}"/>
              </a:ext>
            </a:extLst>
          </p:cNvPr>
          <p:cNvSpPr/>
          <p:nvPr/>
        </p:nvSpPr>
        <p:spPr>
          <a:xfrm>
            <a:off x="4344285" y="2824395"/>
            <a:ext cx="1368044" cy="53861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>
                <a:solidFill>
                  <a:schemeClr val="tx1"/>
                </a:solidFill>
              </a:rPr>
              <a:t>狗</a:t>
            </a:r>
            <a:endParaRPr lang="en" altLang="zh-TW" sz="2000" dirty="0">
              <a:solidFill>
                <a:schemeClr val="tx1"/>
              </a:solidFill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210FA115-3AA1-239A-8451-A146915DD97E}"/>
              </a:ext>
            </a:extLst>
          </p:cNvPr>
          <p:cNvSpPr txBox="1"/>
          <p:nvPr/>
        </p:nvSpPr>
        <p:spPr>
          <a:xfrm>
            <a:off x="6535919" y="2209199"/>
            <a:ext cx="4116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dirty="0"/>
              <a:t>0</a:t>
            </a:r>
            <a:endParaRPr kumimoji="1" lang="zh-TW" altLang="en-US" sz="2000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DE990100-2BB4-E191-7D33-F5DB55C36140}"/>
              </a:ext>
            </a:extLst>
          </p:cNvPr>
          <p:cNvSpPr txBox="1"/>
          <p:nvPr/>
        </p:nvSpPr>
        <p:spPr>
          <a:xfrm>
            <a:off x="6535919" y="2875490"/>
            <a:ext cx="4116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dirty="0"/>
              <a:t>1</a:t>
            </a:r>
            <a:endParaRPr kumimoji="1" lang="zh-TW" altLang="en-US" sz="2000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E0FB8330-0FC1-9F01-3C8A-EC5B073F3DEC}"/>
              </a:ext>
            </a:extLst>
          </p:cNvPr>
          <p:cNvSpPr txBox="1"/>
          <p:nvPr/>
        </p:nvSpPr>
        <p:spPr>
          <a:xfrm>
            <a:off x="4326588" y="1677799"/>
            <a:ext cx="13857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b="1" dirty="0"/>
              <a:t>標註 </a:t>
            </a:r>
            <a:r>
              <a:rPr kumimoji="1" lang="en-US" altLang="zh-TW" b="1" dirty="0"/>
              <a:t>(label)</a:t>
            </a:r>
            <a:endParaRPr kumimoji="1" lang="zh-TW" altLang="en-US" b="1" dirty="0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7AC0BE75-20B0-F2E9-CDB8-8B039C473F32}"/>
              </a:ext>
            </a:extLst>
          </p:cNvPr>
          <p:cNvSpPr txBox="1"/>
          <p:nvPr/>
        </p:nvSpPr>
        <p:spPr>
          <a:xfrm>
            <a:off x="6048866" y="1677799"/>
            <a:ext cx="13857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b="1" dirty="0" err="1"/>
              <a:t>label_id</a:t>
            </a:r>
            <a:endParaRPr kumimoji="1" lang="zh-TW" altLang="en-US" b="1" dirty="0"/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F0614784-D17F-704E-6062-BF13FE0AB260}"/>
              </a:ext>
            </a:extLst>
          </p:cNvPr>
          <p:cNvSpPr txBox="1"/>
          <p:nvPr/>
        </p:nvSpPr>
        <p:spPr>
          <a:xfrm>
            <a:off x="8454490" y="2678203"/>
            <a:ext cx="21870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b="1" dirty="0">
                <a:solidFill>
                  <a:srgbClr val="FF0000"/>
                </a:solidFill>
              </a:rPr>
              <a:t>Multi-class</a:t>
            </a:r>
            <a:r>
              <a:rPr kumimoji="1" lang="en-US" altLang="zh-TW" sz="2400" b="1" dirty="0"/>
              <a:t> Classification</a:t>
            </a:r>
            <a:endParaRPr kumimoji="1" lang="zh-TW" altLang="en-US" sz="2400" b="1" dirty="0"/>
          </a:p>
        </p:txBody>
      </p:sp>
      <p:sp>
        <p:nvSpPr>
          <p:cNvPr id="23" name="圓角矩形 22">
            <a:extLst>
              <a:ext uri="{FF2B5EF4-FFF2-40B4-BE49-F238E27FC236}">
                <a16:creationId xmlns:a16="http://schemas.microsoft.com/office/drawing/2014/main" id="{93423F57-4FBF-DAE4-6922-5155A60FC647}"/>
              </a:ext>
            </a:extLst>
          </p:cNvPr>
          <p:cNvSpPr/>
          <p:nvPr/>
        </p:nvSpPr>
        <p:spPr>
          <a:xfrm>
            <a:off x="4344285" y="3490686"/>
            <a:ext cx="1368044" cy="53861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>
                <a:solidFill>
                  <a:schemeClr val="tx1"/>
                </a:solidFill>
              </a:rPr>
              <a:t>馬</a:t>
            </a:r>
            <a:endParaRPr lang="en" altLang="zh-TW" sz="2000" dirty="0">
              <a:solidFill>
                <a:schemeClr val="tx1"/>
              </a:solidFill>
            </a:endParaRP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1F17516B-490D-3EAC-50EB-CF9453F64343}"/>
              </a:ext>
            </a:extLst>
          </p:cNvPr>
          <p:cNvSpPr txBox="1"/>
          <p:nvPr/>
        </p:nvSpPr>
        <p:spPr>
          <a:xfrm>
            <a:off x="6535917" y="3559938"/>
            <a:ext cx="4116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dirty="0"/>
              <a:t>2</a:t>
            </a:r>
            <a:endParaRPr kumimoji="1" lang="zh-TW" altLang="en-US" sz="2000" dirty="0"/>
          </a:p>
        </p:txBody>
      </p:sp>
      <p:pic>
        <p:nvPicPr>
          <p:cNvPr id="35" name="圖片 34">
            <a:extLst>
              <a:ext uri="{FF2B5EF4-FFF2-40B4-BE49-F238E27FC236}">
                <a16:creationId xmlns:a16="http://schemas.microsoft.com/office/drawing/2014/main" id="{E731DFC3-DE5A-E91E-3B15-1AAC923131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9195" y="4869167"/>
            <a:ext cx="1738317" cy="1378188"/>
          </a:xfrm>
          <a:prstGeom prst="rect">
            <a:avLst/>
          </a:prstGeom>
        </p:spPr>
      </p:pic>
      <p:sp>
        <p:nvSpPr>
          <p:cNvPr id="36" name="圓角矩形 35">
            <a:extLst>
              <a:ext uri="{FF2B5EF4-FFF2-40B4-BE49-F238E27FC236}">
                <a16:creationId xmlns:a16="http://schemas.microsoft.com/office/drawing/2014/main" id="{DDA2AAD5-E936-F24A-7581-FF54D2B19264}"/>
              </a:ext>
            </a:extLst>
          </p:cNvPr>
          <p:cNvSpPr/>
          <p:nvPr/>
        </p:nvSpPr>
        <p:spPr>
          <a:xfrm>
            <a:off x="4344285" y="4665705"/>
            <a:ext cx="1368044" cy="538614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>
                <a:solidFill>
                  <a:schemeClr val="tx1"/>
                </a:solidFill>
              </a:rPr>
              <a:t>囊腫</a:t>
            </a:r>
            <a:endParaRPr lang="en" altLang="zh-TW" sz="2000" dirty="0">
              <a:solidFill>
                <a:schemeClr val="tx1"/>
              </a:solidFill>
            </a:endParaRPr>
          </a:p>
        </p:txBody>
      </p:sp>
      <p:sp>
        <p:nvSpPr>
          <p:cNvPr id="37" name="圓角矩形 36">
            <a:extLst>
              <a:ext uri="{FF2B5EF4-FFF2-40B4-BE49-F238E27FC236}">
                <a16:creationId xmlns:a16="http://schemas.microsoft.com/office/drawing/2014/main" id="{9BBBBCBA-FB8A-F682-845A-87D84BD1DC20}"/>
              </a:ext>
            </a:extLst>
          </p:cNvPr>
          <p:cNvSpPr/>
          <p:nvPr/>
        </p:nvSpPr>
        <p:spPr>
          <a:xfrm>
            <a:off x="4344285" y="5331996"/>
            <a:ext cx="1368044" cy="538614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>
                <a:solidFill>
                  <a:schemeClr val="tx1"/>
                </a:solidFill>
              </a:rPr>
              <a:t>血管瘤</a:t>
            </a:r>
            <a:endParaRPr lang="en" altLang="zh-TW" sz="2000" dirty="0">
              <a:solidFill>
                <a:schemeClr val="tx1"/>
              </a:solidFill>
            </a:endParaRPr>
          </a:p>
        </p:txBody>
      </p:sp>
      <p:sp>
        <p:nvSpPr>
          <p:cNvPr id="39" name="圓角矩形 38">
            <a:extLst>
              <a:ext uri="{FF2B5EF4-FFF2-40B4-BE49-F238E27FC236}">
                <a16:creationId xmlns:a16="http://schemas.microsoft.com/office/drawing/2014/main" id="{0C2BCF89-5DBC-EA3F-0156-38C6C9FE5403}"/>
              </a:ext>
            </a:extLst>
          </p:cNvPr>
          <p:cNvSpPr/>
          <p:nvPr/>
        </p:nvSpPr>
        <p:spPr>
          <a:xfrm>
            <a:off x="4344285" y="5998287"/>
            <a:ext cx="1368044" cy="538614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dirty="0">
                <a:solidFill>
                  <a:schemeClr val="tx1"/>
                </a:solidFill>
              </a:rPr>
              <a:t>脂肪瘤</a:t>
            </a:r>
            <a:endParaRPr lang="en" altLang="zh-TW" sz="2000" dirty="0">
              <a:solidFill>
                <a:schemeClr val="tx1"/>
              </a:solidFill>
            </a:endParaRPr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62432234-8D19-6252-86FC-F87301EEFB2B}"/>
              </a:ext>
            </a:extLst>
          </p:cNvPr>
          <p:cNvSpPr txBox="1"/>
          <p:nvPr/>
        </p:nvSpPr>
        <p:spPr>
          <a:xfrm>
            <a:off x="6535917" y="5401248"/>
            <a:ext cx="13857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dirty="0"/>
              <a:t>[1, 0, 1]</a:t>
            </a:r>
            <a:endParaRPr kumimoji="1" lang="zh-TW" altLang="en-US" sz="2000" dirty="0"/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85252AD7-E7AF-593D-D8BD-81E2A3AC56E0}"/>
              </a:ext>
            </a:extLst>
          </p:cNvPr>
          <p:cNvSpPr txBox="1"/>
          <p:nvPr/>
        </p:nvSpPr>
        <p:spPr>
          <a:xfrm>
            <a:off x="5684982" y="4804209"/>
            <a:ext cx="6089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600" dirty="0"/>
              <a:t>✅</a:t>
            </a:r>
            <a:endParaRPr kumimoji="1" lang="zh-TW" altLang="en-US" sz="1600" dirty="0"/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F89E645C-676F-F3AD-25AD-3D7EF63D0F8C}"/>
              </a:ext>
            </a:extLst>
          </p:cNvPr>
          <p:cNvSpPr txBox="1"/>
          <p:nvPr/>
        </p:nvSpPr>
        <p:spPr>
          <a:xfrm>
            <a:off x="5684981" y="6136791"/>
            <a:ext cx="6089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600" dirty="0"/>
              <a:t>✅</a:t>
            </a:r>
            <a:endParaRPr kumimoji="1" lang="zh-TW" altLang="en-US" sz="1600" dirty="0"/>
          </a:p>
        </p:txBody>
      </p:sp>
      <p:sp>
        <p:nvSpPr>
          <p:cNvPr id="48" name="右中括弧 47">
            <a:extLst>
              <a:ext uri="{FF2B5EF4-FFF2-40B4-BE49-F238E27FC236}">
                <a16:creationId xmlns:a16="http://schemas.microsoft.com/office/drawing/2014/main" id="{39203FC7-EBEA-F271-90A0-3AA006351B5C}"/>
              </a:ext>
            </a:extLst>
          </p:cNvPr>
          <p:cNvSpPr/>
          <p:nvPr/>
        </p:nvSpPr>
        <p:spPr>
          <a:xfrm>
            <a:off x="6447934" y="4841990"/>
            <a:ext cx="87983" cy="1611351"/>
          </a:xfrm>
          <a:prstGeom prst="rightBracke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B5FCF3A5-C05C-2646-5440-EDD9A5725320}"/>
              </a:ext>
            </a:extLst>
          </p:cNvPr>
          <p:cNvSpPr txBox="1"/>
          <p:nvPr/>
        </p:nvSpPr>
        <p:spPr>
          <a:xfrm>
            <a:off x="8422751" y="5142763"/>
            <a:ext cx="21870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b="1" dirty="0">
                <a:solidFill>
                  <a:srgbClr val="FF0000"/>
                </a:solidFill>
              </a:rPr>
              <a:t>Multi-label</a:t>
            </a:r>
            <a:r>
              <a:rPr kumimoji="1" lang="en-US" altLang="zh-TW" sz="2400" b="1" dirty="0"/>
              <a:t> Classification</a:t>
            </a:r>
            <a:endParaRPr kumimoji="1" lang="zh-TW" altLang="en-US" sz="2400" b="1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B4AB7E66-67CB-7FEB-90D6-0566829C4AB8}"/>
              </a:ext>
            </a:extLst>
          </p:cNvPr>
          <p:cNvSpPr txBox="1"/>
          <p:nvPr/>
        </p:nvSpPr>
        <p:spPr>
          <a:xfrm>
            <a:off x="8356279" y="3457136"/>
            <a:ext cx="2319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dirty="0"/>
              <a:t>一次只會有一個類別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3A5965D-274C-711A-EC3C-5F7C882A6702}"/>
              </a:ext>
            </a:extLst>
          </p:cNvPr>
          <p:cNvSpPr txBox="1"/>
          <p:nvPr/>
        </p:nvSpPr>
        <p:spPr>
          <a:xfrm>
            <a:off x="8321547" y="5926398"/>
            <a:ext cx="2319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dirty="0"/>
              <a:t>一次可以有多個類別</a:t>
            </a:r>
          </a:p>
        </p:txBody>
      </p:sp>
      <p:pic>
        <p:nvPicPr>
          <p:cNvPr id="7" name="Picture 2" descr="Free Adorable grey and white cat with striking yellow eyes against a plain backdrop. Stock Photo">
            <a:extLst>
              <a:ext uri="{FF2B5EF4-FFF2-40B4-BE49-F238E27FC236}">
                <a16:creationId xmlns:a16="http://schemas.microsoft.com/office/drawing/2014/main" id="{55B49458-C46E-0F70-3C81-E2BB93A821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9195" y="2239886"/>
            <a:ext cx="1778957" cy="1181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3588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/>
      <p:bldP spid="36" grpId="0" animBg="1"/>
      <p:bldP spid="37" grpId="0" animBg="1"/>
      <p:bldP spid="39" grpId="0" animBg="1"/>
      <p:bldP spid="45" grpId="0"/>
      <p:bldP spid="46" grpId="0"/>
      <p:bldP spid="47" grpId="0"/>
      <p:bldP spid="48" grpId="0" animBg="1"/>
      <p:bldP spid="49" grpId="0"/>
      <p:bldP spid="3" grpId="0"/>
      <p:bldP spid="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6978781-45D1-A207-BC4D-0C108EDDEC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TW" dirty="0"/>
              <a:t>[</a:t>
            </a:r>
            <a:r>
              <a:rPr kumimoji="1" lang="zh-TW" altLang="en-US" dirty="0"/>
              <a:t>注意事項</a:t>
            </a:r>
            <a:r>
              <a:rPr kumimoji="1" lang="en" altLang="zh-TW" dirty="0"/>
              <a:t>]</a:t>
            </a:r>
            <a:r>
              <a:rPr kumimoji="1" lang="zh-TW" altLang="en-US" dirty="0"/>
              <a:t> </a:t>
            </a:r>
            <a:r>
              <a:rPr kumimoji="1" lang="en" altLang="zh-TW" dirty="0"/>
              <a:t>Multi-label Classification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32E2C86-6812-F0E6-666E-999DC0FC8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5" name="圓角矩形 4">
            <a:extLst>
              <a:ext uri="{FF2B5EF4-FFF2-40B4-BE49-F238E27FC236}">
                <a16:creationId xmlns:a16="http://schemas.microsoft.com/office/drawing/2014/main" id="{C04C9FCA-15A5-36EC-C1D8-694F86F39680}"/>
              </a:ext>
            </a:extLst>
          </p:cNvPr>
          <p:cNvSpPr/>
          <p:nvPr/>
        </p:nvSpPr>
        <p:spPr>
          <a:xfrm>
            <a:off x="2409463" y="5055696"/>
            <a:ext cx="1457093" cy="68394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Model</a:t>
            </a:r>
            <a:endParaRPr kumimoji="1" lang="zh-TW" altLang="en-US" dirty="0"/>
          </a:p>
        </p:txBody>
      </p:sp>
      <p:sp>
        <p:nvSpPr>
          <p:cNvPr id="6" name="圓角矩形 5">
            <a:extLst>
              <a:ext uri="{FF2B5EF4-FFF2-40B4-BE49-F238E27FC236}">
                <a16:creationId xmlns:a16="http://schemas.microsoft.com/office/drawing/2014/main" id="{375EBB5B-C076-AFEA-5323-A1E59670F603}"/>
              </a:ext>
            </a:extLst>
          </p:cNvPr>
          <p:cNvSpPr/>
          <p:nvPr/>
        </p:nvSpPr>
        <p:spPr>
          <a:xfrm>
            <a:off x="653143" y="5197613"/>
            <a:ext cx="914393" cy="400110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dirty="0">
                <a:solidFill>
                  <a:schemeClr val="tx1"/>
                </a:solidFill>
              </a:rPr>
              <a:t>batch</a:t>
            </a:r>
          </a:p>
        </p:txBody>
      </p:sp>
      <p:cxnSp>
        <p:nvCxnSpPr>
          <p:cNvPr id="7" name="直線箭頭接點 6">
            <a:extLst>
              <a:ext uri="{FF2B5EF4-FFF2-40B4-BE49-F238E27FC236}">
                <a16:creationId xmlns:a16="http://schemas.microsoft.com/office/drawing/2014/main" id="{92DB9C74-DB85-BCD7-30D3-06129E942360}"/>
              </a:ext>
            </a:extLst>
          </p:cNvPr>
          <p:cNvCxnSpPr>
            <a:cxnSpLocks/>
          </p:cNvCxnSpPr>
          <p:nvPr/>
        </p:nvCxnSpPr>
        <p:spPr>
          <a:xfrm>
            <a:off x="1702285" y="5397666"/>
            <a:ext cx="5724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箭頭接點 7">
            <a:extLst>
              <a:ext uri="{FF2B5EF4-FFF2-40B4-BE49-F238E27FC236}">
                <a16:creationId xmlns:a16="http://schemas.microsoft.com/office/drawing/2014/main" id="{CD531A56-5D7E-2F4A-665E-0D96665AF69C}"/>
              </a:ext>
            </a:extLst>
          </p:cNvPr>
          <p:cNvCxnSpPr>
            <a:cxnSpLocks/>
          </p:cNvCxnSpPr>
          <p:nvPr/>
        </p:nvCxnSpPr>
        <p:spPr>
          <a:xfrm>
            <a:off x="4001305" y="5397668"/>
            <a:ext cx="5724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圓角矩形 8">
            <a:extLst>
              <a:ext uri="{FF2B5EF4-FFF2-40B4-BE49-F238E27FC236}">
                <a16:creationId xmlns:a16="http://schemas.microsoft.com/office/drawing/2014/main" id="{3D8F6C45-7F89-2588-8DEA-C5551C5893AB}"/>
              </a:ext>
            </a:extLst>
          </p:cNvPr>
          <p:cNvSpPr/>
          <p:nvPr/>
        </p:nvSpPr>
        <p:spPr>
          <a:xfrm>
            <a:off x="4708483" y="5026297"/>
            <a:ext cx="1457093" cy="742743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dirty="0">
                <a:solidFill>
                  <a:schemeClr val="tx1"/>
                </a:solidFill>
              </a:rPr>
              <a:t>Logits</a:t>
            </a:r>
          </a:p>
          <a:p>
            <a:pPr algn="ctr"/>
            <a:r>
              <a:rPr kumimoji="1" lang="en-US" altLang="zh-TW" sz="20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kumimoji="1" lang="zh-TW" altLang="en-US" sz="20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標籤數量</a:t>
            </a:r>
            <a:r>
              <a:rPr kumimoji="1" lang="en-US" altLang="zh-TW" sz="20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</a:p>
        </p:txBody>
      </p:sp>
      <p:sp>
        <p:nvSpPr>
          <p:cNvPr id="10" name="圓角矩形 9">
            <a:extLst>
              <a:ext uri="{FF2B5EF4-FFF2-40B4-BE49-F238E27FC236}">
                <a16:creationId xmlns:a16="http://schemas.microsoft.com/office/drawing/2014/main" id="{484982D0-EB85-A02E-A934-305437E2E9E7}"/>
              </a:ext>
            </a:extLst>
          </p:cNvPr>
          <p:cNvSpPr/>
          <p:nvPr/>
        </p:nvSpPr>
        <p:spPr>
          <a:xfrm>
            <a:off x="7544248" y="5026297"/>
            <a:ext cx="1543296" cy="742743"/>
          </a:xfrm>
          <a:prstGeom prst="round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  <a:ea typeface="Microsoft JhengHei" panose="020B0604030504040204" pitchFamily="34" charset="-120"/>
              </a:rPr>
              <a:t>[1, 1, 0]</a:t>
            </a:r>
          </a:p>
        </p:txBody>
      </p:sp>
      <p:cxnSp>
        <p:nvCxnSpPr>
          <p:cNvPr id="11" name="直線箭頭接點 10">
            <a:extLst>
              <a:ext uri="{FF2B5EF4-FFF2-40B4-BE49-F238E27FC236}">
                <a16:creationId xmlns:a16="http://schemas.microsoft.com/office/drawing/2014/main" id="{C284655F-C090-DF35-2D74-CEC1795015DE}"/>
              </a:ext>
            </a:extLst>
          </p:cNvPr>
          <p:cNvCxnSpPr>
            <a:cxnSpLocks/>
          </p:cNvCxnSpPr>
          <p:nvPr/>
        </p:nvCxnSpPr>
        <p:spPr>
          <a:xfrm>
            <a:off x="6275708" y="5397668"/>
            <a:ext cx="113379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圓角矩形 11">
            <a:extLst>
              <a:ext uri="{FF2B5EF4-FFF2-40B4-BE49-F238E27FC236}">
                <a16:creationId xmlns:a16="http://schemas.microsoft.com/office/drawing/2014/main" id="{11083BCC-02D8-8290-51F7-F1E523DDEFF5}"/>
              </a:ext>
            </a:extLst>
          </p:cNvPr>
          <p:cNvSpPr/>
          <p:nvPr/>
        </p:nvSpPr>
        <p:spPr>
          <a:xfrm>
            <a:off x="9929473" y="5026296"/>
            <a:ext cx="1543296" cy="742743"/>
          </a:xfrm>
          <a:prstGeom prst="round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600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Binary</a:t>
            </a:r>
          </a:p>
          <a:p>
            <a:pPr algn="ctr"/>
            <a:r>
              <a:rPr kumimoji="1" lang="en-US" altLang="zh-TW" sz="1600" dirty="0" err="1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CrossEntropy</a:t>
            </a:r>
            <a:endParaRPr kumimoji="1" lang="en-US" altLang="zh-TW" sz="16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13" name="直線箭頭接點 12">
            <a:extLst>
              <a:ext uri="{FF2B5EF4-FFF2-40B4-BE49-F238E27FC236}">
                <a16:creationId xmlns:a16="http://schemas.microsoft.com/office/drawing/2014/main" id="{656BBE9F-6906-82EE-EA72-23BEE0F15391}"/>
              </a:ext>
            </a:extLst>
          </p:cNvPr>
          <p:cNvCxnSpPr>
            <a:cxnSpLocks/>
          </p:cNvCxnSpPr>
          <p:nvPr/>
        </p:nvCxnSpPr>
        <p:spPr>
          <a:xfrm>
            <a:off x="9222293" y="5393885"/>
            <a:ext cx="5724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CDDB0F0D-813D-AFDA-7296-5942617296B0}"/>
              </a:ext>
            </a:extLst>
          </p:cNvPr>
          <p:cNvSpPr txBox="1"/>
          <p:nvPr/>
        </p:nvSpPr>
        <p:spPr>
          <a:xfrm>
            <a:off x="6275708" y="4776760"/>
            <a:ext cx="1158408" cy="456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Sigmoid</a:t>
            </a: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496E3ECF-63B2-090F-BCFB-9E079C7BED3D}"/>
              </a:ext>
            </a:extLst>
          </p:cNvPr>
          <p:cNvSpPr txBox="1"/>
          <p:nvPr/>
        </p:nvSpPr>
        <p:spPr>
          <a:xfrm>
            <a:off x="653142" y="1883198"/>
            <a:ext cx="10918371" cy="22398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" altLang="zh-TW" sz="2400" dirty="0"/>
              <a:t>Multi-label Classification</a:t>
            </a:r>
            <a:r>
              <a:rPr kumimoji="1" lang="zh-TW" altLang="en-US" sz="2400" dirty="0"/>
              <a:t> 實作上與二元分類任務類似：</a:t>
            </a:r>
            <a:endParaRPr kumimoji="1" lang="en-US" altLang="zh-TW" sz="24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Loss </a:t>
            </a:r>
            <a:r>
              <a:rPr kumimoji="1" lang="zh-TW" altLang="en-US" sz="2400" dirty="0"/>
              <a:t>同樣採用</a:t>
            </a:r>
            <a:r>
              <a:rPr kumimoji="1" lang="en-US" altLang="zh-TW" sz="2400" dirty="0"/>
              <a:t> </a:t>
            </a:r>
            <a:r>
              <a:rPr kumimoji="1" lang="en-US" altLang="zh-TW" sz="2400" dirty="0" err="1"/>
              <a:t>BinaryCrossEntropy</a:t>
            </a:r>
            <a:endParaRPr kumimoji="1" lang="en-US" altLang="zh-TW" sz="2400" dirty="0"/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/>
              <a:t>相當於是做很多次 </a:t>
            </a:r>
            <a:r>
              <a:rPr kumimoji="1" lang="en-US" altLang="zh-TW" sz="2400" dirty="0"/>
              <a:t>(</a:t>
            </a:r>
            <a:r>
              <a:rPr kumimoji="1" lang="zh-TW" altLang="en-US" sz="2400" dirty="0"/>
              <a:t>次數等於標籤數量</a:t>
            </a:r>
            <a:r>
              <a:rPr kumimoji="1" lang="en-US" altLang="zh-TW" sz="2400" dirty="0"/>
              <a:t>) </a:t>
            </a:r>
            <a:r>
              <a:rPr kumimoji="1" lang="zh-TW" altLang="en-US" sz="2400" dirty="0"/>
              <a:t>的二元分類任務</a:t>
            </a:r>
            <a:endParaRPr kumimoji="1" lang="en-US" altLang="zh-TW" sz="24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/>
              <a:t>模型輸出需經過 </a:t>
            </a:r>
            <a:r>
              <a:rPr kumimoji="1" lang="en-US" altLang="zh-TW" sz="2400" dirty="0"/>
              <a:t>Sigmoid</a:t>
            </a:r>
            <a:r>
              <a:rPr kumimoji="1" lang="zh-TW" altLang="en-US" sz="2400" dirty="0"/>
              <a:t> </a:t>
            </a:r>
            <a:r>
              <a:rPr kumimoji="1" lang="en-US" altLang="zh-TW" sz="2400" dirty="0"/>
              <a:t>function</a:t>
            </a:r>
            <a:endParaRPr kumimoji="1"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823061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9" grpId="0" animBg="1"/>
      <p:bldP spid="10" grpId="0" animBg="1"/>
      <p:bldP spid="12" grpId="0" animBg="1"/>
      <p:bldP spid="1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C729B53-50E5-64FF-C825-124AD6476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>
                <a:ea typeface="Microsoft JhengHei" panose="020B0604030504040204" pitchFamily="34" charset="-120"/>
              </a:rPr>
              <a:t>[Recap] </a:t>
            </a:r>
            <a:r>
              <a:rPr kumimoji="1" lang="zh-TW" altLang="en-US" dirty="0">
                <a:ea typeface="Microsoft JhengHei" panose="020B0604030504040204" pitchFamily="34" charset="-120"/>
              </a:rPr>
              <a:t>深度學習模型訓練流程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89A3BFD-11F7-B87C-8992-2C59714FB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圓角矩形 2">
            <a:extLst>
              <a:ext uri="{FF2B5EF4-FFF2-40B4-BE49-F238E27FC236}">
                <a16:creationId xmlns:a16="http://schemas.microsoft.com/office/drawing/2014/main" id="{EEFB9BFD-F9C6-6AB6-326C-7A7D45DB1C74}"/>
              </a:ext>
            </a:extLst>
          </p:cNvPr>
          <p:cNvSpPr/>
          <p:nvPr/>
        </p:nvSpPr>
        <p:spPr>
          <a:xfrm>
            <a:off x="3447977" y="3439352"/>
            <a:ext cx="1637211" cy="103632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dirty="0">
                <a:solidFill>
                  <a:schemeClr val="tx1"/>
                </a:solidFill>
              </a:rPr>
              <a:t>Model</a:t>
            </a:r>
            <a:endParaRPr kumimoji="1" lang="zh-TW" altLang="en-US" sz="2000" dirty="0">
              <a:solidFill>
                <a:schemeClr val="tx1"/>
              </a:solidFill>
            </a:endParaRPr>
          </a:p>
        </p:txBody>
      </p:sp>
      <p:sp>
        <p:nvSpPr>
          <p:cNvPr id="6" name="向右箭號 5">
            <a:extLst>
              <a:ext uri="{FF2B5EF4-FFF2-40B4-BE49-F238E27FC236}">
                <a16:creationId xmlns:a16="http://schemas.microsoft.com/office/drawing/2014/main" id="{515EF64E-F399-2DE4-7A68-D316FB6A0B73}"/>
              </a:ext>
            </a:extLst>
          </p:cNvPr>
          <p:cNvSpPr/>
          <p:nvPr/>
        </p:nvSpPr>
        <p:spPr>
          <a:xfrm>
            <a:off x="2668560" y="3831238"/>
            <a:ext cx="357051" cy="252549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10" name="圖形 9" descr="報紙 外框">
            <a:extLst>
              <a:ext uri="{FF2B5EF4-FFF2-40B4-BE49-F238E27FC236}">
                <a16:creationId xmlns:a16="http://schemas.microsoft.com/office/drawing/2014/main" id="{59853B34-BD39-969F-7F64-8186498811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13437" y="3439354"/>
            <a:ext cx="914400" cy="914400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0BF305BD-005C-2DEC-BC9C-8F8E22D2FF07}"/>
              </a:ext>
            </a:extLst>
          </p:cNvPr>
          <p:cNvSpPr txBox="1"/>
          <p:nvPr/>
        </p:nvSpPr>
        <p:spPr>
          <a:xfrm>
            <a:off x="1143471" y="4291008"/>
            <a:ext cx="1454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Training Data</a:t>
            </a:r>
            <a:endParaRPr kumimoji="1" lang="zh-TW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85C6569A-990B-7213-23FC-77F86AE36CE4}"/>
              </a:ext>
            </a:extLst>
          </p:cNvPr>
          <p:cNvSpPr/>
          <p:nvPr/>
        </p:nvSpPr>
        <p:spPr>
          <a:xfrm>
            <a:off x="8836407" y="3445880"/>
            <a:ext cx="1776548" cy="9688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dirty="0"/>
              <a:t>Gradient Descent</a:t>
            </a:r>
            <a:endParaRPr kumimoji="1" lang="zh-TW" altLang="en-US" sz="2000" dirty="0"/>
          </a:p>
        </p:txBody>
      </p:sp>
      <p:sp>
        <p:nvSpPr>
          <p:cNvPr id="13" name="向右箭號 12">
            <a:extLst>
              <a:ext uri="{FF2B5EF4-FFF2-40B4-BE49-F238E27FC236}">
                <a16:creationId xmlns:a16="http://schemas.microsoft.com/office/drawing/2014/main" id="{92BEB477-FE10-A1BC-0906-F170628FBAA7}"/>
              </a:ext>
            </a:extLst>
          </p:cNvPr>
          <p:cNvSpPr/>
          <p:nvPr/>
        </p:nvSpPr>
        <p:spPr>
          <a:xfrm>
            <a:off x="5410672" y="3831237"/>
            <a:ext cx="357051" cy="252549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4" name="向右箭號 13">
            <a:extLst>
              <a:ext uri="{FF2B5EF4-FFF2-40B4-BE49-F238E27FC236}">
                <a16:creationId xmlns:a16="http://schemas.microsoft.com/office/drawing/2014/main" id="{DD15A93A-0CD2-C79F-0DFF-4D3DD0B3C307}"/>
              </a:ext>
            </a:extLst>
          </p:cNvPr>
          <p:cNvSpPr/>
          <p:nvPr/>
        </p:nvSpPr>
        <p:spPr>
          <a:xfrm>
            <a:off x="8114683" y="3831236"/>
            <a:ext cx="357051" cy="252549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39A6D87-CE55-2061-0736-6FD094C4FF6C}"/>
              </a:ext>
            </a:extLst>
          </p:cNvPr>
          <p:cNvSpPr/>
          <p:nvPr/>
        </p:nvSpPr>
        <p:spPr>
          <a:xfrm>
            <a:off x="6072523" y="3439352"/>
            <a:ext cx="1776548" cy="96882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dirty="0"/>
              <a:t>Back-Propagation</a:t>
            </a:r>
            <a:endParaRPr kumimoji="1" lang="zh-TW" altLang="en-US" sz="2000" dirty="0"/>
          </a:p>
        </p:txBody>
      </p:sp>
      <p:cxnSp>
        <p:nvCxnSpPr>
          <p:cNvPr id="17" name="肘形接點 16">
            <a:extLst>
              <a:ext uri="{FF2B5EF4-FFF2-40B4-BE49-F238E27FC236}">
                <a16:creationId xmlns:a16="http://schemas.microsoft.com/office/drawing/2014/main" id="{6326C4D3-9590-9F3C-B85B-0637613E6D82}"/>
              </a:ext>
            </a:extLst>
          </p:cNvPr>
          <p:cNvCxnSpPr>
            <a:cxnSpLocks/>
            <a:stCxn id="3" idx="2"/>
            <a:endCxn id="15" idx="2"/>
          </p:cNvCxnSpPr>
          <p:nvPr/>
        </p:nvCxnSpPr>
        <p:spPr>
          <a:xfrm rot="5400000" flipH="1" flipV="1">
            <a:off x="5579944" y="3094819"/>
            <a:ext cx="67492" cy="2694214"/>
          </a:xfrm>
          <a:prstGeom prst="bentConnector3">
            <a:avLst>
              <a:gd name="adj1" fmla="val -76451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8D7D5AC2-42BE-154C-C043-04D70F83673C}"/>
              </a:ext>
            </a:extLst>
          </p:cNvPr>
          <p:cNvSpPr txBox="1"/>
          <p:nvPr/>
        </p:nvSpPr>
        <p:spPr>
          <a:xfrm>
            <a:off x="4526442" y="4982931"/>
            <a:ext cx="2125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Calculate </a:t>
            </a:r>
            <a:r>
              <a:rPr kumimoji="1" lang="en-US" altLang="zh-TW" dirty="0">
                <a:solidFill>
                  <a:srgbClr val="FF0000"/>
                </a:solidFill>
              </a:rPr>
              <a:t>gradients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cxnSp>
        <p:nvCxnSpPr>
          <p:cNvPr id="21" name="肘形接點 20">
            <a:extLst>
              <a:ext uri="{FF2B5EF4-FFF2-40B4-BE49-F238E27FC236}">
                <a16:creationId xmlns:a16="http://schemas.microsoft.com/office/drawing/2014/main" id="{A764E92D-F56C-FD51-7293-A462E1CD88AB}"/>
              </a:ext>
            </a:extLst>
          </p:cNvPr>
          <p:cNvCxnSpPr>
            <a:cxnSpLocks/>
            <a:stCxn id="12" idx="0"/>
            <a:endCxn id="3" idx="0"/>
          </p:cNvCxnSpPr>
          <p:nvPr/>
        </p:nvCxnSpPr>
        <p:spPr>
          <a:xfrm rot="16200000" flipV="1">
            <a:off x="6992368" y="713567"/>
            <a:ext cx="6528" cy="5458098"/>
          </a:xfrm>
          <a:prstGeom prst="bentConnector3">
            <a:avLst>
              <a:gd name="adj1" fmla="val 9338205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DE1E6A52-27E7-78A7-0F0B-364A96D630CB}"/>
              </a:ext>
            </a:extLst>
          </p:cNvPr>
          <p:cNvSpPr txBox="1"/>
          <p:nvPr/>
        </p:nvSpPr>
        <p:spPr>
          <a:xfrm>
            <a:off x="5228961" y="2427762"/>
            <a:ext cx="3981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solidFill>
                  <a:srgbClr val="FF0000"/>
                </a:solidFill>
              </a:rPr>
              <a:t>Update</a:t>
            </a:r>
            <a:r>
              <a:rPr kumimoji="1" lang="en-US" altLang="zh-TW" dirty="0"/>
              <a:t> weights (the </a:t>
            </a:r>
            <a:r>
              <a:rPr kumimoji="1" lang="en-US" altLang="zh-TW" dirty="0">
                <a:solidFill>
                  <a:srgbClr val="FF0000"/>
                </a:solidFill>
              </a:rPr>
              <a:t>learning</a:t>
            </a:r>
            <a:r>
              <a:rPr kumimoji="1" lang="en-US" altLang="zh-TW" dirty="0"/>
              <a:t> part)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136107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2AC0054-D49C-F662-BA74-949804DFEA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Multi-class vs. Multi-label Classification</a:t>
            </a:r>
            <a:endParaRPr kumimoji="1"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8C03DDD-E71C-3DFE-B671-6F14323C5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49B622F9-8AA4-5590-607D-D95FDCEAD2CD}"/>
              </a:ext>
            </a:extLst>
          </p:cNvPr>
          <p:cNvSpPr txBox="1"/>
          <p:nvPr/>
        </p:nvSpPr>
        <p:spPr>
          <a:xfrm>
            <a:off x="653143" y="1868198"/>
            <a:ext cx="10918370" cy="578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Multi-label (</a:t>
            </a: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多標籤任務</a:t>
            </a:r>
            <a:r>
              <a:rPr kumimoji="1"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：</a:t>
            </a:r>
          </a:p>
        </p:txBody>
      </p:sp>
      <p:sp>
        <p:nvSpPr>
          <p:cNvPr id="6" name="圓角矩形 5">
            <a:extLst>
              <a:ext uri="{FF2B5EF4-FFF2-40B4-BE49-F238E27FC236}">
                <a16:creationId xmlns:a16="http://schemas.microsoft.com/office/drawing/2014/main" id="{7503388A-EF3D-27B6-406B-D0BEF603516C}"/>
              </a:ext>
            </a:extLst>
          </p:cNvPr>
          <p:cNvSpPr/>
          <p:nvPr/>
        </p:nvSpPr>
        <p:spPr>
          <a:xfrm>
            <a:off x="2508207" y="3010077"/>
            <a:ext cx="1457093" cy="68394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Model</a:t>
            </a:r>
            <a:endParaRPr kumimoji="1" lang="zh-TW" altLang="en-US" dirty="0"/>
          </a:p>
        </p:txBody>
      </p:sp>
      <p:sp>
        <p:nvSpPr>
          <p:cNvPr id="7" name="圓角矩形 6">
            <a:extLst>
              <a:ext uri="{FF2B5EF4-FFF2-40B4-BE49-F238E27FC236}">
                <a16:creationId xmlns:a16="http://schemas.microsoft.com/office/drawing/2014/main" id="{3BABF8BE-5B4F-638A-36B2-3A32956B4E2E}"/>
              </a:ext>
            </a:extLst>
          </p:cNvPr>
          <p:cNvSpPr/>
          <p:nvPr/>
        </p:nvSpPr>
        <p:spPr>
          <a:xfrm>
            <a:off x="751887" y="3151994"/>
            <a:ext cx="914393" cy="400110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dirty="0">
                <a:solidFill>
                  <a:schemeClr val="tx1"/>
                </a:solidFill>
              </a:rPr>
              <a:t>batch</a:t>
            </a:r>
          </a:p>
        </p:txBody>
      </p:sp>
      <p:cxnSp>
        <p:nvCxnSpPr>
          <p:cNvPr id="9" name="直線箭頭接點 8">
            <a:extLst>
              <a:ext uri="{FF2B5EF4-FFF2-40B4-BE49-F238E27FC236}">
                <a16:creationId xmlns:a16="http://schemas.microsoft.com/office/drawing/2014/main" id="{DE663496-8C97-CF29-98EE-224258B3D2D3}"/>
              </a:ext>
            </a:extLst>
          </p:cNvPr>
          <p:cNvCxnSpPr>
            <a:cxnSpLocks/>
          </p:cNvCxnSpPr>
          <p:nvPr/>
        </p:nvCxnSpPr>
        <p:spPr>
          <a:xfrm>
            <a:off x="1801029" y="3352047"/>
            <a:ext cx="5724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箭頭接點 9">
            <a:extLst>
              <a:ext uri="{FF2B5EF4-FFF2-40B4-BE49-F238E27FC236}">
                <a16:creationId xmlns:a16="http://schemas.microsoft.com/office/drawing/2014/main" id="{B554C6B3-431F-E692-DAA0-6B0104F2DBCB}"/>
              </a:ext>
            </a:extLst>
          </p:cNvPr>
          <p:cNvCxnSpPr>
            <a:cxnSpLocks/>
          </p:cNvCxnSpPr>
          <p:nvPr/>
        </p:nvCxnSpPr>
        <p:spPr>
          <a:xfrm>
            <a:off x="4100049" y="3352049"/>
            <a:ext cx="5724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圓角矩形 10">
            <a:extLst>
              <a:ext uri="{FF2B5EF4-FFF2-40B4-BE49-F238E27FC236}">
                <a16:creationId xmlns:a16="http://schemas.microsoft.com/office/drawing/2014/main" id="{71942EA7-CC20-B9A4-4AC8-3E24354357D3}"/>
              </a:ext>
            </a:extLst>
          </p:cNvPr>
          <p:cNvSpPr/>
          <p:nvPr/>
        </p:nvSpPr>
        <p:spPr>
          <a:xfrm>
            <a:off x="4807227" y="2980678"/>
            <a:ext cx="1457093" cy="742743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dirty="0">
                <a:solidFill>
                  <a:schemeClr val="tx1"/>
                </a:solidFill>
              </a:rPr>
              <a:t>Logits</a:t>
            </a:r>
          </a:p>
          <a:p>
            <a:pPr algn="ctr"/>
            <a:r>
              <a:rPr kumimoji="1" lang="en-US" altLang="zh-TW" sz="20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kumimoji="1" lang="zh-TW" altLang="en-US" sz="20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標籤數量</a:t>
            </a:r>
            <a:r>
              <a:rPr kumimoji="1" lang="en-US" altLang="zh-TW" sz="20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</a:p>
        </p:txBody>
      </p:sp>
      <p:sp>
        <p:nvSpPr>
          <p:cNvPr id="12" name="圓角矩形 11">
            <a:extLst>
              <a:ext uri="{FF2B5EF4-FFF2-40B4-BE49-F238E27FC236}">
                <a16:creationId xmlns:a16="http://schemas.microsoft.com/office/drawing/2014/main" id="{3AC2BC51-F331-043D-FB56-D2DBAD6B16E8}"/>
              </a:ext>
            </a:extLst>
          </p:cNvPr>
          <p:cNvSpPr/>
          <p:nvPr/>
        </p:nvSpPr>
        <p:spPr>
          <a:xfrm>
            <a:off x="7642992" y="2980678"/>
            <a:ext cx="1543296" cy="742743"/>
          </a:xfrm>
          <a:prstGeom prst="round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  <a:ea typeface="Microsoft JhengHei" panose="020B0604030504040204" pitchFamily="34" charset="-120"/>
              </a:rPr>
              <a:t>[1, 1, 0]</a:t>
            </a:r>
          </a:p>
        </p:txBody>
      </p:sp>
      <p:cxnSp>
        <p:nvCxnSpPr>
          <p:cNvPr id="13" name="直線箭頭接點 12">
            <a:extLst>
              <a:ext uri="{FF2B5EF4-FFF2-40B4-BE49-F238E27FC236}">
                <a16:creationId xmlns:a16="http://schemas.microsoft.com/office/drawing/2014/main" id="{10ABC974-1B42-82D0-35A6-31F2470C44D0}"/>
              </a:ext>
            </a:extLst>
          </p:cNvPr>
          <p:cNvCxnSpPr>
            <a:cxnSpLocks/>
          </p:cNvCxnSpPr>
          <p:nvPr/>
        </p:nvCxnSpPr>
        <p:spPr>
          <a:xfrm>
            <a:off x="6374452" y="3352049"/>
            <a:ext cx="113379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圓角矩形 20">
            <a:extLst>
              <a:ext uri="{FF2B5EF4-FFF2-40B4-BE49-F238E27FC236}">
                <a16:creationId xmlns:a16="http://schemas.microsoft.com/office/drawing/2014/main" id="{7BF5EF5D-8A27-577F-4EC1-53D9786910C2}"/>
              </a:ext>
            </a:extLst>
          </p:cNvPr>
          <p:cNvSpPr/>
          <p:nvPr/>
        </p:nvSpPr>
        <p:spPr>
          <a:xfrm>
            <a:off x="10028217" y="2980677"/>
            <a:ext cx="1543296" cy="742743"/>
          </a:xfrm>
          <a:prstGeom prst="round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600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Binary</a:t>
            </a:r>
          </a:p>
          <a:p>
            <a:pPr algn="ctr"/>
            <a:r>
              <a:rPr kumimoji="1" lang="en-US" altLang="zh-TW" sz="1600" dirty="0" err="1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CrossEntropy</a:t>
            </a:r>
            <a:endParaRPr kumimoji="1" lang="en-US" altLang="zh-TW" sz="16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22" name="直線箭頭接點 21">
            <a:extLst>
              <a:ext uri="{FF2B5EF4-FFF2-40B4-BE49-F238E27FC236}">
                <a16:creationId xmlns:a16="http://schemas.microsoft.com/office/drawing/2014/main" id="{9B00D870-B3E3-4470-7B29-1C3621CCC585}"/>
              </a:ext>
            </a:extLst>
          </p:cNvPr>
          <p:cNvCxnSpPr>
            <a:cxnSpLocks/>
          </p:cNvCxnSpPr>
          <p:nvPr/>
        </p:nvCxnSpPr>
        <p:spPr>
          <a:xfrm>
            <a:off x="9321037" y="3348266"/>
            <a:ext cx="5724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1CBCD862-A0B2-D7EF-C6FC-DD011D4EB405}"/>
              </a:ext>
            </a:extLst>
          </p:cNvPr>
          <p:cNvSpPr txBox="1"/>
          <p:nvPr/>
        </p:nvSpPr>
        <p:spPr>
          <a:xfrm>
            <a:off x="653143" y="4377872"/>
            <a:ext cx="10918370" cy="578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Multi-class</a:t>
            </a: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kumimoji="1"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多類別任務</a:t>
            </a:r>
            <a:r>
              <a:rPr kumimoji="1"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：</a:t>
            </a:r>
            <a:endParaRPr kumimoji="1"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4" name="圓角矩形 23">
            <a:extLst>
              <a:ext uri="{FF2B5EF4-FFF2-40B4-BE49-F238E27FC236}">
                <a16:creationId xmlns:a16="http://schemas.microsoft.com/office/drawing/2014/main" id="{60AF8CBA-7DF8-8A25-750A-DECB7B22BFEA}"/>
              </a:ext>
            </a:extLst>
          </p:cNvPr>
          <p:cNvSpPr/>
          <p:nvPr/>
        </p:nvSpPr>
        <p:spPr>
          <a:xfrm>
            <a:off x="2508207" y="5387773"/>
            <a:ext cx="1457093" cy="68394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Model</a:t>
            </a:r>
            <a:endParaRPr kumimoji="1" lang="zh-TW" altLang="en-US" dirty="0"/>
          </a:p>
        </p:txBody>
      </p:sp>
      <p:sp>
        <p:nvSpPr>
          <p:cNvPr id="25" name="圓角矩形 24">
            <a:extLst>
              <a:ext uri="{FF2B5EF4-FFF2-40B4-BE49-F238E27FC236}">
                <a16:creationId xmlns:a16="http://schemas.microsoft.com/office/drawing/2014/main" id="{447D2B4F-179A-B1AF-ED1E-9D178A8F39CD}"/>
              </a:ext>
            </a:extLst>
          </p:cNvPr>
          <p:cNvSpPr/>
          <p:nvPr/>
        </p:nvSpPr>
        <p:spPr>
          <a:xfrm>
            <a:off x="751887" y="5529690"/>
            <a:ext cx="914393" cy="400110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dirty="0">
                <a:solidFill>
                  <a:schemeClr val="tx1"/>
                </a:solidFill>
              </a:rPr>
              <a:t>batch</a:t>
            </a:r>
          </a:p>
        </p:txBody>
      </p:sp>
      <p:cxnSp>
        <p:nvCxnSpPr>
          <p:cNvPr id="26" name="直線箭頭接點 25">
            <a:extLst>
              <a:ext uri="{FF2B5EF4-FFF2-40B4-BE49-F238E27FC236}">
                <a16:creationId xmlns:a16="http://schemas.microsoft.com/office/drawing/2014/main" id="{40ABFD6D-2A59-9D81-3FD1-6E28E9870CB1}"/>
              </a:ext>
            </a:extLst>
          </p:cNvPr>
          <p:cNvCxnSpPr>
            <a:cxnSpLocks/>
          </p:cNvCxnSpPr>
          <p:nvPr/>
        </p:nvCxnSpPr>
        <p:spPr>
          <a:xfrm>
            <a:off x="1801029" y="5729743"/>
            <a:ext cx="5724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箭頭接點 26">
            <a:extLst>
              <a:ext uri="{FF2B5EF4-FFF2-40B4-BE49-F238E27FC236}">
                <a16:creationId xmlns:a16="http://schemas.microsoft.com/office/drawing/2014/main" id="{BE0713A2-7A18-1315-F26C-0804DE019845}"/>
              </a:ext>
            </a:extLst>
          </p:cNvPr>
          <p:cNvCxnSpPr>
            <a:cxnSpLocks/>
          </p:cNvCxnSpPr>
          <p:nvPr/>
        </p:nvCxnSpPr>
        <p:spPr>
          <a:xfrm>
            <a:off x="4100049" y="5729745"/>
            <a:ext cx="5724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圓角矩形 27">
            <a:extLst>
              <a:ext uri="{FF2B5EF4-FFF2-40B4-BE49-F238E27FC236}">
                <a16:creationId xmlns:a16="http://schemas.microsoft.com/office/drawing/2014/main" id="{2BA5606A-5403-338A-014D-60BC3AAF5493}"/>
              </a:ext>
            </a:extLst>
          </p:cNvPr>
          <p:cNvSpPr/>
          <p:nvPr/>
        </p:nvSpPr>
        <p:spPr>
          <a:xfrm>
            <a:off x="4807227" y="5358374"/>
            <a:ext cx="1457093" cy="742743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dirty="0">
                <a:solidFill>
                  <a:schemeClr val="tx1"/>
                </a:solidFill>
              </a:rPr>
              <a:t>Logits</a:t>
            </a:r>
          </a:p>
          <a:p>
            <a:pPr algn="ctr"/>
            <a:r>
              <a:rPr kumimoji="1" lang="en-US" altLang="zh-TW" sz="20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kumimoji="1" lang="zh-TW" altLang="en-US" sz="20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標籤數量</a:t>
            </a:r>
            <a:r>
              <a:rPr kumimoji="1" lang="en-US" altLang="zh-TW" sz="20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</a:p>
        </p:txBody>
      </p:sp>
      <p:sp>
        <p:nvSpPr>
          <p:cNvPr id="29" name="圓角矩形 28">
            <a:extLst>
              <a:ext uri="{FF2B5EF4-FFF2-40B4-BE49-F238E27FC236}">
                <a16:creationId xmlns:a16="http://schemas.microsoft.com/office/drawing/2014/main" id="{C28BCACB-CB4D-A562-2AFF-CE87954B5EF7}"/>
              </a:ext>
            </a:extLst>
          </p:cNvPr>
          <p:cNvSpPr/>
          <p:nvPr/>
        </p:nvSpPr>
        <p:spPr>
          <a:xfrm>
            <a:off x="7642992" y="5358374"/>
            <a:ext cx="1543296" cy="742743"/>
          </a:xfrm>
          <a:prstGeom prst="round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  <a:ea typeface="Microsoft JhengHei" panose="020B0604030504040204" pitchFamily="34" charset="-120"/>
              </a:rPr>
              <a:t>[0.7, 0.1, 0.2]</a:t>
            </a:r>
          </a:p>
        </p:txBody>
      </p:sp>
      <p:sp>
        <p:nvSpPr>
          <p:cNvPr id="31" name="圓角矩形 30">
            <a:extLst>
              <a:ext uri="{FF2B5EF4-FFF2-40B4-BE49-F238E27FC236}">
                <a16:creationId xmlns:a16="http://schemas.microsoft.com/office/drawing/2014/main" id="{251D6E73-F9D0-541E-03CE-A02BF474FB7C}"/>
              </a:ext>
            </a:extLst>
          </p:cNvPr>
          <p:cNvSpPr/>
          <p:nvPr/>
        </p:nvSpPr>
        <p:spPr>
          <a:xfrm>
            <a:off x="10028217" y="5358373"/>
            <a:ext cx="1543296" cy="742743"/>
          </a:xfrm>
          <a:prstGeom prst="round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600" dirty="0" err="1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CrossEntropy</a:t>
            </a:r>
            <a:endParaRPr kumimoji="1" lang="en-US" altLang="zh-TW" sz="16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32" name="直線箭頭接點 31">
            <a:extLst>
              <a:ext uri="{FF2B5EF4-FFF2-40B4-BE49-F238E27FC236}">
                <a16:creationId xmlns:a16="http://schemas.microsoft.com/office/drawing/2014/main" id="{126200A2-FF53-A2CA-8538-A6A0B6E08B92}"/>
              </a:ext>
            </a:extLst>
          </p:cNvPr>
          <p:cNvCxnSpPr>
            <a:cxnSpLocks/>
          </p:cNvCxnSpPr>
          <p:nvPr/>
        </p:nvCxnSpPr>
        <p:spPr>
          <a:xfrm>
            <a:off x="9321037" y="5725962"/>
            <a:ext cx="5724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FF46808D-60B8-F168-B361-B55CF363B2C0}"/>
              </a:ext>
            </a:extLst>
          </p:cNvPr>
          <p:cNvSpPr txBox="1"/>
          <p:nvPr/>
        </p:nvSpPr>
        <p:spPr>
          <a:xfrm>
            <a:off x="6374452" y="2731141"/>
            <a:ext cx="1158408" cy="456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Sigmoid</a:t>
            </a: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FE2A9D90-45F7-EAE0-1F9E-D9D4F4D80B7A}"/>
              </a:ext>
            </a:extLst>
          </p:cNvPr>
          <p:cNvSpPr txBox="1"/>
          <p:nvPr/>
        </p:nvSpPr>
        <p:spPr>
          <a:xfrm>
            <a:off x="6349835" y="5180900"/>
            <a:ext cx="1158408" cy="456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zh-TW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Softmax</a:t>
            </a:r>
            <a:endParaRPr kumimoji="1"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7E4381AB-423C-85F8-5E3E-E506C323C2B2}"/>
              </a:ext>
            </a:extLst>
          </p:cNvPr>
          <p:cNvCxnSpPr>
            <a:cxnSpLocks/>
          </p:cNvCxnSpPr>
          <p:nvPr/>
        </p:nvCxnSpPr>
        <p:spPr>
          <a:xfrm>
            <a:off x="6374452" y="5742494"/>
            <a:ext cx="113379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19092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圓角矩形 4">
            <a:extLst>
              <a:ext uri="{FF2B5EF4-FFF2-40B4-BE49-F238E27FC236}">
                <a16:creationId xmlns:a16="http://schemas.microsoft.com/office/drawing/2014/main" id="{3C6264BC-1151-9168-C7F5-CC114FF3CC95}"/>
              </a:ext>
            </a:extLst>
          </p:cNvPr>
          <p:cNvSpPr/>
          <p:nvPr/>
        </p:nvSpPr>
        <p:spPr>
          <a:xfrm>
            <a:off x="667422" y="2025546"/>
            <a:ext cx="10857156" cy="2426189"/>
          </a:xfrm>
          <a:prstGeom prst="roundRect">
            <a:avLst/>
          </a:prstGeom>
          <a:solidFill>
            <a:srgbClr val="9EF5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8C058193-D513-E805-2BD5-118E50D976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1959" y="1006002"/>
            <a:ext cx="5437882" cy="3224045"/>
          </a:xfrm>
        </p:spPr>
        <p:txBody>
          <a:bodyPr anchor="b">
            <a:normAutofit/>
          </a:bodyPr>
          <a:lstStyle/>
          <a:p>
            <a:r>
              <a:rPr kumimoji="1" lang="zh-TW" altLang="en-US" sz="5800" b="1" dirty="0">
                <a:ea typeface="Microsoft JhengHei" panose="020B0604030504040204" pitchFamily="34" charset="-120"/>
              </a:rPr>
              <a:t>深度學習</a:t>
            </a:r>
            <a:br>
              <a:rPr kumimoji="1" lang="en-US" altLang="zh-TW" sz="5800" b="1" dirty="0">
                <a:ea typeface="Microsoft JhengHei" panose="020B0604030504040204" pitchFamily="34" charset="-120"/>
              </a:rPr>
            </a:br>
            <a:r>
              <a:rPr kumimoji="1" lang="en-US" altLang="zh-TW" sz="5800" b="1" dirty="0">
                <a:ea typeface="Microsoft JhengHei" panose="020B0604030504040204" pitchFamily="34" charset="-120"/>
              </a:rPr>
              <a:t>Deep Learning</a:t>
            </a:r>
            <a:endParaRPr kumimoji="1" lang="zh-TW" altLang="en-US" sz="5800" b="1" dirty="0">
              <a:ea typeface="Microsoft JhengHei" panose="020B0604030504040204" pitchFamily="34" charset="-12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6598A032-0E8B-F9E1-A926-2F2E78D575C6}"/>
              </a:ext>
            </a:extLst>
          </p:cNvPr>
          <p:cNvSpPr txBox="1"/>
          <p:nvPr/>
        </p:nvSpPr>
        <p:spPr>
          <a:xfrm>
            <a:off x="901959" y="4749453"/>
            <a:ext cx="47237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3600" b="1" dirty="0" err="1">
                <a:solidFill>
                  <a:srgbClr val="0070C0"/>
                </a:solidFill>
                <a:latin typeface="+mj-lt"/>
                <a:cs typeface="Calibri" panose="020F0502020204030204" pitchFamily="34" charset="0"/>
              </a:rPr>
              <a:t>PyTorch</a:t>
            </a:r>
            <a:r>
              <a:rPr kumimoji="1" lang="en-US" altLang="zh-TW" sz="3600" b="1" dirty="0">
                <a:solidFill>
                  <a:srgbClr val="0070C0"/>
                </a:solidFill>
                <a:latin typeface="+mj-lt"/>
                <a:cs typeface="Calibri" panose="020F0502020204030204" pitchFamily="34" charset="0"/>
              </a:rPr>
              <a:t> Modeling</a:t>
            </a:r>
            <a:endParaRPr kumimoji="1" lang="zh-TW" altLang="en-US" sz="3600" b="1" dirty="0">
              <a:solidFill>
                <a:srgbClr val="0070C0"/>
              </a:solidFill>
              <a:latin typeface="+mj-lt"/>
              <a:cs typeface="Calibri" panose="020F0502020204030204" pitchFamily="34" charset="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2F843A79-3FEF-CDAD-6B9A-C5A7AD279D2D}"/>
              </a:ext>
            </a:extLst>
          </p:cNvPr>
          <p:cNvSpPr txBox="1"/>
          <p:nvPr/>
        </p:nvSpPr>
        <p:spPr>
          <a:xfrm>
            <a:off x="901959" y="5827136"/>
            <a:ext cx="42279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000" b="1" dirty="0">
                <a:latin typeface="+mj-lt"/>
                <a:ea typeface="Microsoft JhengHei" panose="020B0604030504040204" pitchFamily="34" charset="-120"/>
                <a:cs typeface="Calibri" panose="020F0502020204030204" pitchFamily="34" charset="0"/>
              </a:rPr>
              <a:t>Instructor: </a:t>
            </a:r>
            <a:r>
              <a:rPr kumimoji="1" lang="zh-TW" altLang="en-US" sz="2000" b="1" dirty="0">
                <a:latin typeface="+mj-lt"/>
                <a:ea typeface="Microsoft JhengHei" panose="020B0604030504040204" pitchFamily="34" charset="-120"/>
                <a:cs typeface="Calibri" panose="020F0502020204030204" pitchFamily="34" charset="0"/>
              </a:rPr>
              <a:t>林英嘉 </a:t>
            </a:r>
            <a:r>
              <a:rPr kumimoji="1" lang="en-US" altLang="zh-TW" sz="2000" b="1" dirty="0">
                <a:latin typeface="+mj-lt"/>
                <a:ea typeface="Microsoft JhengHei" panose="020B0604030504040204" pitchFamily="34" charset="-120"/>
                <a:cs typeface="Calibri" panose="020F0502020204030204" pitchFamily="34" charset="0"/>
              </a:rPr>
              <a:t>(Ying-Jia Lin)</a:t>
            </a:r>
          </a:p>
          <a:p>
            <a:r>
              <a:rPr kumimoji="1" lang="en-US" altLang="zh-TW" sz="2000" b="1" dirty="0">
                <a:latin typeface="+mj-lt"/>
                <a:ea typeface="Microsoft JhengHei" panose="020B0604030504040204" pitchFamily="34" charset="-120"/>
                <a:cs typeface="Calibri" panose="020F0502020204030204" pitchFamily="34" charset="0"/>
              </a:rPr>
              <a:t>2025/10/01</a:t>
            </a:r>
            <a:endParaRPr kumimoji="1" lang="zh-TW" altLang="en-US" sz="2000" b="1" dirty="0">
              <a:latin typeface="+mj-lt"/>
              <a:ea typeface="Microsoft JhengHei" panose="020B0604030504040204" pitchFamily="34" charset="-120"/>
              <a:cs typeface="Calibri" panose="020F0502020204030204" pitchFamily="34" charset="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2C0C8410-1877-4FB2-39F9-E0CFE0480E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9528" y="253272"/>
            <a:ext cx="1468923" cy="1468923"/>
          </a:xfrm>
          <a:prstGeom prst="rect">
            <a:avLst/>
          </a:prstGeom>
        </p:spPr>
      </p:pic>
      <p:pic>
        <p:nvPicPr>
          <p:cNvPr id="11" name="圖片 10" descr="一張含有 螢幕擷取畫面, 樣式, 圓形, 圖形 的圖片&#10;&#10;AI 產生的內容可能不正確。">
            <a:extLst>
              <a:ext uri="{FF2B5EF4-FFF2-40B4-BE49-F238E27FC236}">
                <a16:creationId xmlns:a16="http://schemas.microsoft.com/office/drawing/2014/main" id="{01D592A1-30F4-8411-8B14-2B7DBFB787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3795" y="4533398"/>
            <a:ext cx="1960729" cy="1960729"/>
          </a:xfrm>
          <a:prstGeom prst="rect">
            <a:avLst/>
          </a:prstGeom>
        </p:spPr>
      </p:pic>
      <p:sp>
        <p:nvSpPr>
          <p:cNvPr id="9" name="文字方塊 8">
            <a:hlinkClick r:id="rId5"/>
            <a:extLst>
              <a:ext uri="{FF2B5EF4-FFF2-40B4-BE49-F238E27FC236}">
                <a16:creationId xmlns:a16="http://schemas.microsoft.com/office/drawing/2014/main" id="{0E7A67D5-5AC8-9967-75E0-2F84F254D546}"/>
              </a:ext>
            </a:extLst>
          </p:cNvPr>
          <p:cNvSpPr txBox="1"/>
          <p:nvPr/>
        </p:nvSpPr>
        <p:spPr>
          <a:xfrm>
            <a:off x="8884426" y="6296804"/>
            <a:ext cx="1825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hlinkClick r:id="rId5"/>
              </a:rPr>
              <a:t>Slido # DL1001</a:t>
            </a:r>
            <a:endParaRPr kumimoji="1" lang="zh-TW" altLang="en-US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B761F400-F4F8-F39F-9E4F-FF8E21C53A59}"/>
              </a:ext>
            </a:extLst>
          </p:cNvPr>
          <p:cNvSpPr txBox="1"/>
          <p:nvPr/>
        </p:nvSpPr>
        <p:spPr>
          <a:xfrm>
            <a:off x="6014785" y="6296804"/>
            <a:ext cx="2038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hlinkClick r:id="rId6"/>
              </a:rPr>
              <a:t>Course GitHub</a:t>
            </a:r>
            <a:endParaRPr kumimoji="1"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37E75311-1F6B-7C9E-F138-2178B48FCE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11246" y="4708872"/>
            <a:ext cx="1571792" cy="1571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3143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5539B88-6C82-3047-BBD2-E7C0DF900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PyTorch</a:t>
            </a:r>
            <a:r>
              <a:rPr kumimoji="1" lang="en-US" altLang="zh-TW" dirty="0"/>
              <a:t> Tutorial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855BB09-EBCE-917A-7475-EBE39DBBB0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9763567-3EFE-83F3-623D-ECDCB4C3D7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664" y="1907638"/>
            <a:ext cx="10340671" cy="3774705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F13CBA31-CBCA-720E-25FF-BF667EBC1EF4}"/>
              </a:ext>
            </a:extLst>
          </p:cNvPr>
          <p:cNvSpPr txBox="1"/>
          <p:nvPr/>
        </p:nvSpPr>
        <p:spPr>
          <a:xfrm>
            <a:off x="4362449" y="6305215"/>
            <a:ext cx="34997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dirty="0"/>
              <a:t>Figure source: https://</a:t>
            </a:r>
            <a:r>
              <a:rPr kumimoji="1" lang="en-US" altLang="zh-TW" sz="1400" dirty="0" err="1"/>
              <a:t>pytorch.org</a:t>
            </a:r>
            <a:r>
              <a:rPr kumimoji="1" lang="en-US" altLang="zh-TW" sz="1400" dirty="0"/>
              <a:t>/</a:t>
            </a:r>
            <a:endParaRPr kumimoji="1"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1116556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C729B53-50E5-64FF-C825-124AD6476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>
                <a:ea typeface="Microsoft JhengHei" panose="020B0604030504040204" pitchFamily="34" charset="-120"/>
              </a:rPr>
              <a:t>[Recap] </a:t>
            </a:r>
            <a:r>
              <a:rPr kumimoji="1" lang="zh-TW" altLang="en-US" dirty="0">
                <a:ea typeface="Microsoft JhengHei" panose="020B0604030504040204" pitchFamily="34" charset="-120"/>
              </a:rPr>
              <a:t>深度學習模型訓練流程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89A3BFD-11F7-B87C-8992-2C59714FB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3" name="圓角矩形 2">
            <a:extLst>
              <a:ext uri="{FF2B5EF4-FFF2-40B4-BE49-F238E27FC236}">
                <a16:creationId xmlns:a16="http://schemas.microsoft.com/office/drawing/2014/main" id="{EEFB9BFD-F9C6-6AB6-326C-7A7D45DB1C74}"/>
              </a:ext>
            </a:extLst>
          </p:cNvPr>
          <p:cNvSpPr/>
          <p:nvPr/>
        </p:nvSpPr>
        <p:spPr>
          <a:xfrm>
            <a:off x="3447977" y="3439352"/>
            <a:ext cx="1637211" cy="103632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dirty="0">
                <a:solidFill>
                  <a:schemeClr val="tx1"/>
                </a:solidFill>
              </a:rPr>
              <a:t>Model</a:t>
            </a:r>
            <a:endParaRPr kumimoji="1" lang="zh-TW" altLang="en-US" sz="2000" dirty="0">
              <a:solidFill>
                <a:schemeClr val="tx1"/>
              </a:solidFill>
            </a:endParaRPr>
          </a:p>
        </p:txBody>
      </p:sp>
      <p:sp>
        <p:nvSpPr>
          <p:cNvPr id="6" name="向右箭號 5">
            <a:extLst>
              <a:ext uri="{FF2B5EF4-FFF2-40B4-BE49-F238E27FC236}">
                <a16:creationId xmlns:a16="http://schemas.microsoft.com/office/drawing/2014/main" id="{515EF64E-F399-2DE4-7A68-D316FB6A0B73}"/>
              </a:ext>
            </a:extLst>
          </p:cNvPr>
          <p:cNvSpPr/>
          <p:nvPr/>
        </p:nvSpPr>
        <p:spPr>
          <a:xfrm>
            <a:off x="2668560" y="3831238"/>
            <a:ext cx="357051" cy="252549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10" name="圖形 9" descr="報紙 外框">
            <a:extLst>
              <a:ext uri="{FF2B5EF4-FFF2-40B4-BE49-F238E27FC236}">
                <a16:creationId xmlns:a16="http://schemas.microsoft.com/office/drawing/2014/main" id="{59853B34-BD39-969F-7F64-8186498811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13437" y="3439354"/>
            <a:ext cx="914400" cy="914400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0BF305BD-005C-2DEC-BC9C-8F8E22D2FF07}"/>
              </a:ext>
            </a:extLst>
          </p:cNvPr>
          <p:cNvSpPr txBox="1"/>
          <p:nvPr/>
        </p:nvSpPr>
        <p:spPr>
          <a:xfrm>
            <a:off x="1143471" y="4291008"/>
            <a:ext cx="1454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Training Data</a:t>
            </a:r>
            <a:endParaRPr kumimoji="1" lang="zh-TW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85C6569A-990B-7213-23FC-77F86AE36CE4}"/>
              </a:ext>
            </a:extLst>
          </p:cNvPr>
          <p:cNvSpPr/>
          <p:nvPr/>
        </p:nvSpPr>
        <p:spPr>
          <a:xfrm>
            <a:off x="8836407" y="3445880"/>
            <a:ext cx="1776548" cy="9688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dirty="0"/>
              <a:t>Gradient Descent</a:t>
            </a:r>
            <a:endParaRPr kumimoji="1" lang="zh-TW" altLang="en-US" sz="2000" dirty="0"/>
          </a:p>
        </p:txBody>
      </p:sp>
      <p:sp>
        <p:nvSpPr>
          <p:cNvPr id="13" name="向右箭號 12">
            <a:extLst>
              <a:ext uri="{FF2B5EF4-FFF2-40B4-BE49-F238E27FC236}">
                <a16:creationId xmlns:a16="http://schemas.microsoft.com/office/drawing/2014/main" id="{92BEB477-FE10-A1BC-0906-F170628FBAA7}"/>
              </a:ext>
            </a:extLst>
          </p:cNvPr>
          <p:cNvSpPr/>
          <p:nvPr/>
        </p:nvSpPr>
        <p:spPr>
          <a:xfrm>
            <a:off x="5410672" y="3831237"/>
            <a:ext cx="357051" cy="252549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4" name="向右箭號 13">
            <a:extLst>
              <a:ext uri="{FF2B5EF4-FFF2-40B4-BE49-F238E27FC236}">
                <a16:creationId xmlns:a16="http://schemas.microsoft.com/office/drawing/2014/main" id="{DD15A93A-0CD2-C79F-0DFF-4D3DD0B3C307}"/>
              </a:ext>
            </a:extLst>
          </p:cNvPr>
          <p:cNvSpPr/>
          <p:nvPr/>
        </p:nvSpPr>
        <p:spPr>
          <a:xfrm>
            <a:off x="8114683" y="3831236"/>
            <a:ext cx="357051" cy="252549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39A6D87-CE55-2061-0736-6FD094C4FF6C}"/>
              </a:ext>
            </a:extLst>
          </p:cNvPr>
          <p:cNvSpPr/>
          <p:nvPr/>
        </p:nvSpPr>
        <p:spPr>
          <a:xfrm>
            <a:off x="6072523" y="3439352"/>
            <a:ext cx="1776548" cy="96882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dirty="0"/>
              <a:t>Back-Propagation</a:t>
            </a:r>
            <a:endParaRPr kumimoji="1" lang="zh-TW" altLang="en-US" sz="2000" dirty="0"/>
          </a:p>
        </p:txBody>
      </p:sp>
      <p:cxnSp>
        <p:nvCxnSpPr>
          <p:cNvPr id="17" name="肘形接點 16">
            <a:extLst>
              <a:ext uri="{FF2B5EF4-FFF2-40B4-BE49-F238E27FC236}">
                <a16:creationId xmlns:a16="http://schemas.microsoft.com/office/drawing/2014/main" id="{6326C4D3-9590-9F3C-B85B-0637613E6D82}"/>
              </a:ext>
            </a:extLst>
          </p:cNvPr>
          <p:cNvCxnSpPr>
            <a:cxnSpLocks/>
            <a:stCxn id="3" idx="2"/>
            <a:endCxn id="15" idx="2"/>
          </p:cNvCxnSpPr>
          <p:nvPr/>
        </p:nvCxnSpPr>
        <p:spPr>
          <a:xfrm rot="5400000" flipH="1" flipV="1">
            <a:off x="5579944" y="3094819"/>
            <a:ext cx="67492" cy="2694214"/>
          </a:xfrm>
          <a:prstGeom prst="bentConnector3">
            <a:avLst>
              <a:gd name="adj1" fmla="val -76451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8D7D5AC2-42BE-154C-C043-04D70F83673C}"/>
              </a:ext>
            </a:extLst>
          </p:cNvPr>
          <p:cNvSpPr txBox="1"/>
          <p:nvPr/>
        </p:nvSpPr>
        <p:spPr>
          <a:xfrm>
            <a:off x="4526442" y="4982931"/>
            <a:ext cx="2125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Calculate </a:t>
            </a:r>
            <a:r>
              <a:rPr kumimoji="1" lang="en-US" altLang="zh-TW" dirty="0">
                <a:solidFill>
                  <a:srgbClr val="FF0000"/>
                </a:solidFill>
              </a:rPr>
              <a:t>gradients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cxnSp>
        <p:nvCxnSpPr>
          <p:cNvPr id="21" name="肘形接點 20">
            <a:extLst>
              <a:ext uri="{FF2B5EF4-FFF2-40B4-BE49-F238E27FC236}">
                <a16:creationId xmlns:a16="http://schemas.microsoft.com/office/drawing/2014/main" id="{A764E92D-F56C-FD51-7293-A462E1CD88AB}"/>
              </a:ext>
            </a:extLst>
          </p:cNvPr>
          <p:cNvCxnSpPr>
            <a:cxnSpLocks/>
            <a:stCxn id="12" idx="0"/>
            <a:endCxn id="3" idx="0"/>
          </p:cNvCxnSpPr>
          <p:nvPr/>
        </p:nvCxnSpPr>
        <p:spPr>
          <a:xfrm rot="16200000" flipV="1">
            <a:off x="6992368" y="713567"/>
            <a:ext cx="6528" cy="5458098"/>
          </a:xfrm>
          <a:prstGeom prst="bentConnector3">
            <a:avLst>
              <a:gd name="adj1" fmla="val 9338205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DE1E6A52-27E7-78A7-0F0B-364A96D630CB}"/>
              </a:ext>
            </a:extLst>
          </p:cNvPr>
          <p:cNvSpPr txBox="1"/>
          <p:nvPr/>
        </p:nvSpPr>
        <p:spPr>
          <a:xfrm>
            <a:off x="5228961" y="2427762"/>
            <a:ext cx="3981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solidFill>
                  <a:srgbClr val="FF0000"/>
                </a:solidFill>
              </a:rPr>
              <a:t>Update</a:t>
            </a:r>
            <a:r>
              <a:rPr kumimoji="1" lang="en-US" altLang="zh-TW" dirty="0"/>
              <a:t> weights (the </a:t>
            </a:r>
            <a:r>
              <a:rPr kumimoji="1" lang="en-US" altLang="zh-TW" dirty="0">
                <a:solidFill>
                  <a:srgbClr val="FF0000"/>
                </a:solidFill>
              </a:rPr>
              <a:t>learning</a:t>
            </a:r>
            <a:r>
              <a:rPr kumimoji="1" lang="en-US" altLang="zh-TW" dirty="0"/>
              <a:t> part)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469895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6492DE4-C511-64FF-0EA5-4686161DB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TW" dirty="0"/>
              <a:t>Steps for building your first </a:t>
            </a:r>
            <a:r>
              <a:rPr kumimoji="1" lang="en-US" altLang="zh-TW" dirty="0" err="1"/>
              <a:t>PyTorch</a:t>
            </a:r>
            <a:r>
              <a:rPr kumimoji="1" lang="en-US" altLang="zh-TW" dirty="0"/>
              <a:t> program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8C9DEDB-A3BA-C28A-3F12-5C761F8136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5" name="圓角矩形 4">
            <a:extLst>
              <a:ext uri="{FF2B5EF4-FFF2-40B4-BE49-F238E27FC236}">
                <a16:creationId xmlns:a16="http://schemas.microsoft.com/office/drawing/2014/main" id="{BF5308FF-0962-5711-6E1A-D7AE6C43D04C}"/>
              </a:ext>
            </a:extLst>
          </p:cNvPr>
          <p:cNvSpPr/>
          <p:nvPr/>
        </p:nvSpPr>
        <p:spPr>
          <a:xfrm>
            <a:off x="653143" y="2614486"/>
            <a:ext cx="2652412" cy="178241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en-US" altLang="zh-TW" sz="1600" b="1" dirty="0">
                <a:solidFill>
                  <a:schemeClr val="tx1"/>
                </a:solidFill>
              </a:rPr>
              <a:t>Step 1 (Data):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TW" sz="1600" dirty="0">
                <a:solidFill>
                  <a:schemeClr val="tx1"/>
                </a:solidFill>
              </a:rPr>
              <a:t>Prepare the dataset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TW" sz="1600" dirty="0">
                <a:solidFill>
                  <a:schemeClr val="tx1"/>
                </a:solidFill>
              </a:rPr>
              <a:t>Overwrite </a:t>
            </a:r>
            <a:r>
              <a:rPr kumimoji="1" lang="en-US" altLang="zh-TW" sz="1600" dirty="0" err="1">
                <a:solidFill>
                  <a:schemeClr val="tx1"/>
                </a:solidFill>
              </a:rPr>
              <a:t>PyTorch</a:t>
            </a:r>
            <a:r>
              <a:rPr kumimoji="1" lang="en-US" altLang="zh-TW" sz="1600" dirty="0">
                <a:solidFill>
                  <a:schemeClr val="tx1"/>
                </a:solidFill>
              </a:rPr>
              <a:t> Dataset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TW" sz="1600" dirty="0">
                <a:solidFill>
                  <a:schemeClr val="tx1"/>
                </a:solidFill>
              </a:rPr>
              <a:t>Define </a:t>
            </a:r>
            <a:r>
              <a:rPr kumimoji="1" lang="en-US" altLang="zh-TW" sz="1600" dirty="0" err="1">
                <a:solidFill>
                  <a:schemeClr val="tx1"/>
                </a:solidFill>
              </a:rPr>
              <a:t>DataLoader</a:t>
            </a:r>
            <a:endParaRPr kumimoji="1" lang="zh-TW" altLang="en-US" sz="1600" dirty="0">
              <a:solidFill>
                <a:schemeClr val="tx1"/>
              </a:solidFill>
            </a:endParaRPr>
          </a:p>
        </p:txBody>
      </p:sp>
      <p:sp>
        <p:nvSpPr>
          <p:cNvPr id="6" name="圓角矩形 5">
            <a:extLst>
              <a:ext uri="{FF2B5EF4-FFF2-40B4-BE49-F238E27FC236}">
                <a16:creationId xmlns:a16="http://schemas.microsoft.com/office/drawing/2014/main" id="{315E6A60-1299-04C9-4AC0-8537DF813539}"/>
              </a:ext>
            </a:extLst>
          </p:cNvPr>
          <p:cNvSpPr/>
          <p:nvPr/>
        </p:nvSpPr>
        <p:spPr>
          <a:xfrm>
            <a:off x="3417244" y="2616739"/>
            <a:ext cx="2652412" cy="178241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en-US" altLang="zh-TW" sz="1600" b="1" dirty="0">
                <a:solidFill>
                  <a:schemeClr val="tx1"/>
                </a:solidFill>
              </a:rPr>
              <a:t>Step 2 (Model):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TW" sz="1600" dirty="0">
                <a:solidFill>
                  <a:schemeClr val="tx1"/>
                </a:solidFill>
              </a:rPr>
              <a:t>Construct the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TW" sz="1600" dirty="0">
                <a:solidFill>
                  <a:schemeClr val="tx1"/>
                </a:solidFill>
              </a:rPr>
              <a:t>Define the loss function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TW" sz="1600" dirty="0">
                <a:solidFill>
                  <a:schemeClr val="tx1"/>
                </a:solidFill>
              </a:rPr>
              <a:t>Define the optimizer</a:t>
            </a:r>
            <a:endParaRPr kumimoji="1" lang="zh-TW" altLang="en-US" sz="1600" dirty="0">
              <a:solidFill>
                <a:schemeClr val="tx1"/>
              </a:solidFill>
            </a:endParaRPr>
          </a:p>
        </p:txBody>
      </p:sp>
      <p:sp>
        <p:nvSpPr>
          <p:cNvPr id="8" name="圓角矩形 7">
            <a:extLst>
              <a:ext uri="{FF2B5EF4-FFF2-40B4-BE49-F238E27FC236}">
                <a16:creationId xmlns:a16="http://schemas.microsoft.com/office/drawing/2014/main" id="{DDE46C9C-199A-ED23-2A26-2955483EE071}"/>
              </a:ext>
            </a:extLst>
          </p:cNvPr>
          <p:cNvSpPr/>
          <p:nvPr/>
        </p:nvSpPr>
        <p:spPr>
          <a:xfrm>
            <a:off x="6168173" y="2614486"/>
            <a:ext cx="2652412" cy="178241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en-US" altLang="zh-TW" sz="1600" b="1" dirty="0">
                <a:solidFill>
                  <a:schemeClr val="tx1"/>
                </a:solidFill>
              </a:rPr>
              <a:t>Step 3 (Training):</a:t>
            </a:r>
          </a:p>
          <a:p>
            <a:r>
              <a:rPr kumimoji="1" lang="en-US" altLang="zh-TW" sz="1600" dirty="0">
                <a:solidFill>
                  <a:schemeClr val="tx1"/>
                </a:solidFill>
              </a:rPr>
              <a:t>Write the training process</a:t>
            </a:r>
            <a:endParaRPr kumimoji="1" lang="zh-TW" altLang="en-US" sz="1600" dirty="0">
              <a:solidFill>
                <a:schemeClr val="tx1"/>
              </a:solidFill>
            </a:endParaRPr>
          </a:p>
        </p:txBody>
      </p:sp>
      <p:sp>
        <p:nvSpPr>
          <p:cNvPr id="9" name="圓角矩形 8">
            <a:extLst>
              <a:ext uri="{FF2B5EF4-FFF2-40B4-BE49-F238E27FC236}">
                <a16:creationId xmlns:a16="http://schemas.microsoft.com/office/drawing/2014/main" id="{E397542C-F133-7A0E-9853-6B43BEC09DF3}"/>
              </a:ext>
            </a:extLst>
          </p:cNvPr>
          <p:cNvSpPr/>
          <p:nvPr/>
        </p:nvSpPr>
        <p:spPr>
          <a:xfrm>
            <a:off x="8919102" y="2614486"/>
            <a:ext cx="2652412" cy="178241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en-US" altLang="zh-TW" sz="1600" b="1" dirty="0">
                <a:solidFill>
                  <a:schemeClr val="tx1"/>
                </a:solidFill>
              </a:rPr>
              <a:t>Step 4 (Evaluation):</a:t>
            </a:r>
          </a:p>
          <a:p>
            <a:r>
              <a:rPr kumimoji="1" lang="en-US" altLang="zh-TW" sz="1600" dirty="0">
                <a:solidFill>
                  <a:schemeClr val="tx1"/>
                </a:solidFill>
              </a:rPr>
              <a:t>Write the evaluation process</a:t>
            </a:r>
            <a:endParaRPr kumimoji="1" lang="zh-TW" alt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2613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3B757E-4D18-E738-FFB8-99BAD7C85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" altLang="zh-TW" dirty="0"/>
              <a:t>Step 1: Prepare the dataset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67BB700-57D3-0316-D218-2A923A226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87946B89-925C-50DF-8FFA-F6E657FACA2F}"/>
              </a:ext>
            </a:extLst>
          </p:cNvPr>
          <p:cNvSpPr txBox="1"/>
          <p:nvPr/>
        </p:nvSpPr>
        <p:spPr>
          <a:xfrm>
            <a:off x="9004663" y="402287"/>
            <a:ext cx="1105988" cy="276999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1. Data</a:t>
            </a:r>
            <a:endParaRPr kumimoji="1" lang="zh-TW" altLang="en-US" sz="12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242C6374-0654-9458-5A5C-47551160B181}"/>
              </a:ext>
            </a:extLst>
          </p:cNvPr>
          <p:cNvSpPr txBox="1"/>
          <p:nvPr/>
        </p:nvSpPr>
        <p:spPr>
          <a:xfrm>
            <a:off x="653144" y="2006392"/>
            <a:ext cx="10918370" cy="28050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From </a:t>
            </a:r>
            <a:r>
              <a:rPr kumimoji="1" lang="en-US" altLang="zh-TW" sz="2400" dirty="0">
                <a:hlinkClick r:id="rId2"/>
              </a:rPr>
              <a:t>torchvision (image data) </a:t>
            </a:r>
            <a:r>
              <a:rPr kumimoji="1" lang="en-US" altLang="zh-TW" sz="2400" dirty="0"/>
              <a:t>or </a:t>
            </a:r>
            <a:r>
              <a:rPr kumimoji="1" lang="en-US" altLang="zh-TW" sz="2400" dirty="0">
                <a:hlinkClick r:id="rId3"/>
              </a:rPr>
              <a:t>torchtext (text data)</a:t>
            </a:r>
            <a:endParaRPr kumimoji="1" lang="en-US" altLang="zh-TW" sz="2400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>
                <a:solidFill>
                  <a:srgbClr val="FF0000"/>
                </a:solidFill>
              </a:rPr>
              <a:t>You may skip Step 1-2.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User-defined dataset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Download from the Internet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Your own dataset</a:t>
            </a:r>
          </a:p>
        </p:txBody>
      </p:sp>
      <p:cxnSp>
        <p:nvCxnSpPr>
          <p:cNvPr id="7" name="直線箭頭接點 6">
            <a:extLst>
              <a:ext uri="{FF2B5EF4-FFF2-40B4-BE49-F238E27FC236}">
                <a16:creationId xmlns:a16="http://schemas.microsoft.com/office/drawing/2014/main" id="{A93A9230-3C8D-B391-F573-E3CEF6D42126}"/>
              </a:ext>
            </a:extLst>
          </p:cNvPr>
          <p:cNvCxnSpPr>
            <a:cxnSpLocks/>
            <a:stCxn id="5" idx="3"/>
            <a:endCxn id="15" idx="1"/>
          </p:cNvCxnSpPr>
          <p:nvPr/>
        </p:nvCxnSpPr>
        <p:spPr>
          <a:xfrm>
            <a:off x="10110651" y="540787"/>
            <a:ext cx="29609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1A3850FA-316A-D9A4-4906-42B2D77EFBEC}"/>
              </a:ext>
            </a:extLst>
          </p:cNvPr>
          <p:cNvSpPr txBox="1"/>
          <p:nvPr/>
        </p:nvSpPr>
        <p:spPr>
          <a:xfrm>
            <a:off x="10406741" y="402287"/>
            <a:ext cx="1105988" cy="276999"/>
          </a:xfrm>
          <a:prstGeom prst="rect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200" dirty="0">
                <a:solidFill>
                  <a:schemeClr val="bg1">
                    <a:lumMod val="6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2. Model</a:t>
            </a:r>
            <a:endParaRPr kumimoji="1" lang="zh-TW" altLang="en-US" sz="1200" dirty="0">
              <a:solidFill>
                <a:schemeClr val="bg1">
                  <a:lumMod val="6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3465A013-B51A-FFBB-EEA5-0B55DF940586}"/>
              </a:ext>
            </a:extLst>
          </p:cNvPr>
          <p:cNvSpPr txBox="1"/>
          <p:nvPr/>
        </p:nvSpPr>
        <p:spPr>
          <a:xfrm>
            <a:off x="10406741" y="879538"/>
            <a:ext cx="1105989" cy="276999"/>
          </a:xfrm>
          <a:prstGeom prst="rect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200" dirty="0">
                <a:solidFill>
                  <a:schemeClr val="bg1">
                    <a:lumMod val="6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3. Training</a:t>
            </a:r>
            <a:endParaRPr kumimoji="1" lang="zh-TW" altLang="en-US" sz="1200" dirty="0">
              <a:solidFill>
                <a:schemeClr val="bg1">
                  <a:lumMod val="6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3E47E141-A1AC-314C-1DCD-B66BB4F078A8}"/>
              </a:ext>
            </a:extLst>
          </p:cNvPr>
          <p:cNvSpPr txBox="1"/>
          <p:nvPr/>
        </p:nvSpPr>
        <p:spPr>
          <a:xfrm>
            <a:off x="9004662" y="879538"/>
            <a:ext cx="1105989" cy="276999"/>
          </a:xfrm>
          <a:prstGeom prst="rect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200" dirty="0">
                <a:solidFill>
                  <a:schemeClr val="bg1">
                    <a:lumMod val="6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4. Evaluation</a:t>
            </a:r>
            <a:endParaRPr kumimoji="1" lang="zh-TW" altLang="en-US" sz="1200" dirty="0">
              <a:solidFill>
                <a:schemeClr val="bg1">
                  <a:lumMod val="6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24" name="直線箭頭接點 23">
            <a:extLst>
              <a:ext uri="{FF2B5EF4-FFF2-40B4-BE49-F238E27FC236}">
                <a16:creationId xmlns:a16="http://schemas.microsoft.com/office/drawing/2014/main" id="{8BF01782-D914-C5CE-5481-A1CC17968781}"/>
              </a:ext>
            </a:extLst>
          </p:cNvPr>
          <p:cNvCxnSpPr>
            <a:cxnSpLocks/>
            <a:stCxn id="18" idx="1"/>
            <a:endCxn id="21" idx="3"/>
          </p:cNvCxnSpPr>
          <p:nvPr/>
        </p:nvCxnSpPr>
        <p:spPr>
          <a:xfrm flipH="1">
            <a:off x="10110651" y="1018038"/>
            <a:ext cx="296090" cy="0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箭頭接點 26">
            <a:extLst>
              <a:ext uri="{FF2B5EF4-FFF2-40B4-BE49-F238E27FC236}">
                <a16:creationId xmlns:a16="http://schemas.microsoft.com/office/drawing/2014/main" id="{A40F8BB0-6B76-788B-2AED-E08B182FBC47}"/>
              </a:ext>
            </a:extLst>
          </p:cNvPr>
          <p:cNvCxnSpPr>
            <a:cxnSpLocks/>
            <a:stCxn id="15" idx="2"/>
            <a:endCxn id="18" idx="0"/>
          </p:cNvCxnSpPr>
          <p:nvPr/>
        </p:nvCxnSpPr>
        <p:spPr>
          <a:xfrm>
            <a:off x="10959735" y="679286"/>
            <a:ext cx="1" cy="200252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39199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6BE8146-ADE5-E3E5-D1AC-E04ABAB7E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What is a dataset?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77E4971-598D-6D73-7E1A-302A77E65C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88656" y="6415560"/>
            <a:ext cx="6814688" cy="365125"/>
          </a:xfrm>
        </p:spPr>
        <p:txBody>
          <a:bodyPr>
            <a:normAutofit/>
          </a:bodyPr>
          <a:lstStyle/>
          <a:p>
            <a:pPr algn="ctr"/>
            <a:r>
              <a:rPr kumimoji="1" lang="en" altLang="zh-TW" sz="1800" dirty="0"/>
              <a:t>https://</a:t>
            </a:r>
            <a:r>
              <a:rPr kumimoji="1" lang="en" altLang="zh-TW" sz="1800" dirty="0" err="1"/>
              <a:t>www.kaggle.com</a:t>
            </a:r>
            <a:r>
              <a:rPr kumimoji="1" lang="en" altLang="zh-TW" sz="1800" dirty="0"/>
              <a:t>/competitions/titanic/</a:t>
            </a:r>
            <a:r>
              <a:rPr kumimoji="1" lang="en" altLang="zh-TW" sz="1800" dirty="0" err="1"/>
              <a:t>data?select</a:t>
            </a:r>
            <a:r>
              <a:rPr kumimoji="1" lang="en" altLang="zh-TW" sz="1800" dirty="0"/>
              <a:t>=</a:t>
            </a:r>
            <a:r>
              <a:rPr kumimoji="1" lang="en" altLang="zh-TW" sz="1800" dirty="0" err="1"/>
              <a:t>train.csv</a:t>
            </a:r>
            <a:endParaRPr kumimoji="1" lang="zh-TW" altLang="en-US" sz="18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F5AAB51-406D-A974-EB7D-97D031C73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36</a:t>
            </a:fld>
            <a:endParaRPr 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0E3BB52-7E2A-AC35-2607-A226B02CA9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4793" y="1746543"/>
            <a:ext cx="7772400" cy="4555614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5BB83E7C-16A2-2D22-0109-B599D010EC58}"/>
              </a:ext>
            </a:extLst>
          </p:cNvPr>
          <p:cNvSpPr txBox="1"/>
          <p:nvPr/>
        </p:nvSpPr>
        <p:spPr>
          <a:xfrm>
            <a:off x="9358009" y="3069396"/>
            <a:ext cx="2566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data / instance /example</a:t>
            </a:r>
            <a:endParaRPr kumimoji="1" lang="zh-TW" altLang="en-US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8CC9C3EE-E02E-D518-AE67-E7B45176574D}"/>
              </a:ext>
            </a:extLst>
          </p:cNvPr>
          <p:cNvSpPr txBox="1"/>
          <p:nvPr/>
        </p:nvSpPr>
        <p:spPr>
          <a:xfrm>
            <a:off x="502596" y="3839684"/>
            <a:ext cx="1014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dataset</a:t>
            </a:r>
            <a:endParaRPr kumimoji="1" lang="zh-TW" altLang="en-US" dirty="0"/>
          </a:p>
        </p:txBody>
      </p:sp>
      <p:sp>
        <p:nvSpPr>
          <p:cNvPr id="10" name="左中括弧 9">
            <a:extLst>
              <a:ext uri="{FF2B5EF4-FFF2-40B4-BE49-F238E27FC236}">
                <a16:creationId xmlns:a16="http://schemas.microsoft.com/office/drawing/2014/main" id="{7102FD29-DD1C-4AC2-6D6F-EA336DE3756E}"/>
              </a:ext>
            </a:extLst>
          </p:cNvPr>
          <p:cNvSpPr/>
          <p:nvPr/>
        </p:nvSpPr>
        <p:spPr>
          <a:xfrm>
            <a:off x="1449421" y="1877438"/>
            <a:ext cx="136188" cy="4289898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BF2A5947-DC7E-56A5-0E40-BAA9A787739F}"/>
              </a:ext>
            </a:extLst>
          </p:cNvPr>
          <p:cNvSpPr txBox="1"/>
          <p:nvPr/>
        </p:nvSpPr>
        <p:spPr>
          <a:xfrm>
            <a:off x="9004663" y="402287"/>
            <a:ext cx="1105988" cy="276999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200" b="1" dirty="0">
                <a:solidFill>
                  <a:schemeClr val="accent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1. Data</a:t>
            </a:r>
            <a:endParaRPr kumimoji="1" lang="zh-TW" altLang="en-US" sz="1200" b="1" dirty="0">
              <a:solidFill>
                <a:schemeClr val="accent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7" name="直線箭頭接點 6">
            <a:extLst>
              <a:ext uri="{FF2B5EF4-FFF2-40B4-BE49-F238E27FC236}">
                <a16:creationId xmlns:a16="http://schemas.microsoft.com/office/drawing/2014/main" id="{8052724C-EFA9-55D2-86A0-9884CDE5F70F}"/>
              </a:ext>
            </a:extLst>
          </p:cNvPr>
          <p:cNvCxnSpPr>
            <a:cxnSpLocks/>
            <a:stCxn id="6" idx="3"/>
            <a:endCxn id="11" idx="1"/>
          </p:cNvCxnSpPr>
          <p:nvPr/>
        </p:nvCxnSpPr>
        <p:spPr>
          <a:xfrm>
            <a:off x="10110651" y="540787"/>
            <a:ext cx="29609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44FBDB42-3BB3-73F3-0031-8363645672D4}"/>
              </a:ext>
            </a:extLst>
          </p:cNvPr>
          <p:cNvSpPr txBox="1"/>
          <p:nvPr/>
        </p:nvSpPr>
        <p:spPr>
          <a:xfrm>
            <a:off x="10406741" y="402287"/>
            <a:ext cx="1105988" cy="276999"/>
          </a:xfrm>
          <a:prstGeom prst="rect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200" dirty="0">
                <a:solidFill>
                  <a:schemeClr val="bg1">
                    <a:lumMod val="6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2. Model</a:t>
            </a:r>
            <a:endParaRPr kumimoji="1" lang="zh-TW" altLang="en-US" sz="1200" dirty="0">
              <a:solidFill>
                <a:schemeClr val="bg1">
                  <a:lumMod val="6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B4C0029E-834A-43DB-D383-012FC37032F9}"/>
              </a:ext>
            </a:extLst>
          </p:cNvPr>
          <p:cNvSpPr txBox="1"/>
          <p:nvPr/>
        </p:nvSpPr>
        <p:spPr>
          <a:xfrm>
            <a:off x="10406741" y="879538"/>
            <a:ext cx="1105989" cy="276999"/>
          </a:xfrm>
          <a:prstGeom prst="rect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200" dirty="0">
                <a:solidFill>
                  <a:schemeClr val="bg1">
                    <a:lumMod val="6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3. Training</a:t>
            </a:r>
            <a:endParaRPr kumimoji="1" lang="zh-TW" altLang="en-US" sz="1200" dirty="0">
              <a:solidFill>
                <a:schemeClr val="bg1">
                  <a:lumMod val="6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502FCD7A-5CAA-5B23-771B-752883F80E9C}"/>
              </a:ext>
            </a:extLst>
          </p:cNvPr>
          <p:cNvSpPr txBox="1"/>
          <p:nvPr/>
        </p:nvSpPr>
        <p:spPr>
          <a:xfrm>
            <a:off x="9004662" y="879538"/>
            <a:ext cx="1105989" cy="276999"/>
          </a:xfrm>
          <a:prstGeom prst="rect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200" dirty="0">
                <a:solidFill>
                  <a:schemeClr val="bg1">
                    <a:lumMod val="6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4. Evaluation</a:t>
            </a:r>
            <a:endParaRPr kumimoji="1" lang="zh-TW" altLang="en-US" sz="1200" dirty="0">
              <a:solidFill>
                <a:schemeClr val="bg1">
                  <a:lumMod val="6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31214086-AF62-0A87-10C4-5CE5B6C88987}"/>
              </a:ext>
            </a:extLst>
          </p:cNvPr>
          <p:cNvCxnSpPr>
            <a:cxnSpLocks/>
            <a:stCxn id="12" idx="1"/>
            <a:endCxn id="13" idx="3"/>
          </p:cNvCxnSpPr>
          <p:nvPr/>
        </p:nvCxnSpPr>
        <p:spPr>
          <a:xfrm flipH="1">
            <a:off x="10110651" y="1018038"/>
            <a:ext cx="296090" cy="0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箭頭接點 14">
            <a:extLst>
              <a:ext uri="{FF2B5EF4-FFF2-40B4-BE49-F238E27FC236}">
                <a16:creationId xmlns:a16="http://schemas.microsoft.com/office/drawing/2014/main" id="{A086EFFE-8927-3C4A-BBC2-B36BA43F4A38}"/>
              </a:ext>
            </a:extLst>
          </p:cNvPr>
          <p:cNvCxnSpPr>
            <a:cxnSpLocks/>
            <a:stCxn id="11" idx="2"/>
            <a:endCxn id="12" idx="0"/>
          </p:cNvCxnSpPr>
          <p:nvPr/>
        </p:nvCxnSpPr>
        <p:spPr>
          <a:xfrm>
            <a:off x="10959735" y="679286"/>
            <a:ext cx="1" cy="200252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57355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9F00AF5-C58C-CB97-B99F-3386BB144D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TW" dirty="0"/>
              <a:t>Step 1-2:</a:t>
            </a:r>
            <a:r>
              <a:rPr kumimoji="1" lang="zh-TW" altLang="en-US" dirty="0"/>
              <a:t> 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建立</a:t>
            </a:r>
            <a:r>
              <a:rPr kumimoji="1" lang="zh-TW" altLang="en-US" dirty="0"/>
              <a:t> </a:t>
            </a:r>
            <a:r>
              <a:rPr kumimoji="1" lang="en-US" altLang="zh-TW" dirty="0" err="1"/>
              <a:t>PyTorch</a:t>
            </a:r>
            <a:r>
              <a:rPr kumimoji="1" lang="en-US" altLang="zh-TW" dirty="0"/>
              <a:t> Dataset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257FB8E-2A78-6B0B-2A58-A2BBC99AA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85CA3886-162D-3DCD-0F61-171D6E3BA2B6}"/>
              </a:ext>
            </a:extLst>
          </p:cNvPr>
          <p:cNvSpPr txBox="1"/>
          <p:nvPr/>
        </p:nvSpPr>
        <p:spPr>
          <a:xfrm>
            <a:off x="653144" y="1806093"/>
            <a:ext cx="10918370" cy="1686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為了符合我們載入資料的</a:t>
            </a:r>
            <a:r>
              <a:rPr kumimoji="1" lang="zh-TW" altLang="en-US" sz="24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需求</a:t>
            </a:r>
            <a:endParaRPr kumimoji="1" lang="en-US" altLang="zh-TW" sz="2400" dirty="0">
              <a:solidFill>
                <a:srgbClr val="FF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例如：適合我們資料的前處理過程</a:t>
            </a:r>
            <a:endParaRPr kumimoji="1"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簡潔且容易維護的資料存取介面：</a:t>
            </a:r>
            <a:endParaRPr kumimoji="1"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24B4244-D244-E106-9E29-BB956D00237F}"/>
              </a:ext>
            </a:extLst>
          </p:cNvPr>
          <p:cNvSpPr/>
          <p:nvPr/>
        </p:nvSpPr>
        <p:spPr>
          <a:xfrm>
            <a:off x="1797532" y="3816644"/>
            <a:ext cx="8596935" cy="65452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err="1">
                <a:solidFill>
                  <a:schemeClr val="tx1"/>
                </a:solidFill>
                <a:latin typeface="Consolas" panose="020B0609020204030204" pitchFamily="49" charset="0"/>
                <a:ea typeface="Microsoft JhengHei" panose="020B0604030504040204" pitchFamily="34" charset="-120"/>
                <a:cs typeface="Consolas" panose="020B0609020204030204" pitchFamily="49" charset="0"/>
              </a:rPr>
              <a:t>img</a:t>
            </a:r>
            <a:r>
              <a:rPr lang="en-US" altLang="zh-TW" dirty="0">
                <a:solidFill>
                  <a:schemeClr val="tx1"/>
                </a:solidFill>
                <a:latin typeface="Consolas" panose="020B0609020204030204" pitchFamily="49" charset="0"/>
                <a:ea typeface="Microsoft JhengHei" panose="020B0604030504040204" pitchFamily="34" charset="-120"/>
                <a:cs typeface="Consolas" panose="020B0609020204030204" pitchFamily="49" charset="0"/>
              </a:rPr>
              <a:t>, label = dataset[0]</a:t>
            </a:r>
            <a:r>
              <a:rPr lang="zh-TW" altLang="en-US" dirty="0">
                <a:solidFill>
                  <a:schemeClr val="tx1"/>
                </a:solidFill>
                <a:latin typeface="Consolas" panose="020B0609020204030204" pitchFamily="49" charset="0"/>
                <a:ea typeface="Microsoft JhengHei" panose="020B0604030504040204" pitchFamily="34" charset="-120"/>
                <a:cs typeface="Consolas" panose="020B0609020204030204" pitchFamily="49" charset="0"/>
              </a:rPr>
              <a:t> </a:t>
            </a:r>
            <a:r>
              <a:rPr lang="en-US" altLang="zh-TW" dirty="0">
                <a:solidFill>
                  <a:srgbClr val="00B050"/>
                </a:solidFill>
                <a:latin typeface="Consolas" panose="020B0609020204030204" pitchFamily="49" charset="0"/>
                <a:ea typeface="Microsoft JhengHei" panose="020B0604030504040204" pitchFamily="34" charset="-120"/>
                <a:cs typeface="Consolas" panose="020B0609020204030204" pitchFamily="49" charset="0"/>
              </a:rPr>
              <a:t># `dataset` </a:t>
            </a:r>
            <a:r>
              <a:rPr lang="zh-TW" altLang="en-US" dirty="0">
                <a:solidFill>
                  <a:srgbClr val="00B050"/>
                </a:solidFill>
                <a:latin typeface="Consolas" panose="020B0609020204030204" pitchFamily="49" charset="0"/>
                <a:ea typeface="Microsoft JhengHei" panose="020B0604030504040204" pitchFamily="34" charset="-120"/>
                <a:cs typeface="Consolas" panose="020B0609020204030204" pitchFamily="49" charset="0"/>
              </a:rPr>
              <a:t>是透過 </a:t>
            </a:r>
            <a:r>
              <a:rPr lang="en-US" altLang="zh-TW" dirty="0" err="1">
                <a:solidFill>
                  <a:srgbClr val="00B050"/>
                </a:solidFill>
                <a:latin typeface="Consolas" panose="020B0609020204030204" pitchFamily="49" charset="0"/>
                <a:ea typeface="Microsoft JhengHei" panose="020B0604030504040204" pitchFamily="34" charset="-120"/>
                <a:cs typeface="Consolas" panose="020B0609020204030204" pitchFamily="49" charset="0"/>
              </a:rPr>
              <a:t>PyTorch</a:t>
            </a:r>
            <a:r>
              <a:rPr lang="zh-TW" altLang="en-US" dirty="0">
                <a:solidFill>
                  <a:srgbClr val="00B050"/>
                </a:solidFill>
                <a:latin typeface="Consolas" panose="020B0609020204030204" pitchFamily="49" charset="0"/>
                <a:ea typeface="Microsoft JhengHei" panose="020B0604030504040204" pitchFamily="34" charset="-120"/>
                <a:cs typeface="Consolas" panose="020B0609020204030204" pitchFamily="49" charset="0"/>
              </a:rPr>
              <a:t> </a:t>
            </a:r>
            <a:r>
              <a:rPr lang="en-US" altLang="zh-TW" dirty="0">
                <a:solidFill>
                  <a:srgbClr val="00B050"/>
                </a:solidFill>
                <a:latin typeface="Consolas" panose="020B0609020204030204" pitchFamily="49" charset="0"/>
                <a:ea typeface="Microsoft JhengHei" panose="020B0604030504040204" pitchFamily="34" charset="-120"/>
                <a:cs typeface="Consolas" panose="020B0609020204030204" pitchFamily="49" charset="0"/>
              </a:rPr>
              <a:t>Dataset </a:t>
            </a:r>
            <a:r>
              <a:rPr lang="zh-TW" altLang="en-US" dirty="0">
                <a:solidFill>
                  <a:srgbClr val="00B050"/>
                </a:solidFill>
                <a:latin typeface="Consolas" panose="020B0609020204030204" pitchFamily="49" charset="0"/>
                <a:ea typeface="Microsoft JhengHei" panose="020B0604030504040204" pitchFamily="34" charset="-120"/>
                <a:cs typeface="Consolas" panose="020B0609020204030204" pitchFamily="49" charset="0"/>
              </a:rPr>
              <a:t>所建立的</a:t>
            </a:r>
            <a:endParaRPr lang="en" altLang="zh-TW" b="0" dirty="0">
              <a:solidFill>
                <a:srgbClr val="00B050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18BC6FE9-A08F-59B9-D68F-F6081E621020}"/>
              </a:ext>
            </a:extLst>
          </p:cNvPr>
          <p:cNvSpPr txBox="1"/>
          <p:nvPr/>
        </p:nvSpPr>
        <p:spPr>
          <a:xfrm>
            <a:off x="4163438" y="4912468"/>
            <a:ext cx="817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index</a:t>
            </a:r>
            <a:endParaRPr kumimoji="1" lang="zh-TW" altLang="en-US" dirty="0"/>
          </a:p>
        </p:txBody>
      </p:sp>
      <p:cxnSp>
        <p:nvCxnSpPr>
          <p:cNvPr id="9" name="直線箭頭接點 8">
            <a:extLst>
              <a:ext uri="{FF2B5EF4-FFF2-40B4-BE49-F238E27FC236}">
                <a16:creationId xmlns:a16="http://schemas.microsoft.com/office/drawing/2014/main" id="{13265BAC-7169-7D3B-07F7-CB3348B78EAD}"/>
              </a:ext>
            </a:extLst>
          </p:cNvPr>
          <p:cNvCxnSpPr>
            <a:cxnSpLocks/>
            <a:stCxn id="7" idx="0"/>
          </p:cNvCxnSpPr>
          <p:nvPr/>
        </p:nvCxnSpPr>
        <p:spPr>
          <a:xfrm flipH="1" flipV="1">
            <a:off x="4571999" y="4338535"/>
            <a:ext cx="1" cy="5739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C8031033-CE84-51E1-5F8B-5CA701CF20DD}"/>
              </a:ext>
            </a:extLst>
          </p:cNvPr>
          <p:cNvSpPr txBox="1"/>
          <p:nvPr/>
        </p:nvSpPr>
        <p:spPr>
          <a:xfrm>
            <a:off x="9315748" y="402287"/>
            <a:ext cx="1105988" cy="276999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200" b="1" dirty="0">
                <a:solidFill>
                  <a:schemeClr val="accent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1. Data</a:t>
            </a:r>
            <a:endParaRPr kumimoji="1" lang="zh-TW" altLang="en-US" sz="1200" b="1" dirty="0">
              <a:solidFill>
                <a:schemeClr val="accent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16" name="直線箭頭接點 15">
            <a:extLst>
              <a:ext uri="{FF2B5EF4-FFF2-40B4-BE49-F238E27FC236}">
                <a16:creationId xmlns:a16="http://schemas.microsoft.com/office/drawing/2014/main" id="{22E47F34-4F1C-B39C-4257-7FA86DEFDACC}"/>
              </a:ext>
            </a:extLst>
          </p:cNvPr>
          <p:cNvCxnSpPr>
            <a:cxnSpLocks/>
            <a:stCxn id="15" idx="3"/>
            <a:endCxn id="17" idx="1"/>
          </p:cNvCxnSpPr>
          <p:nvPr/>
        </p:nvCxnSpPr>
        <p:spPr>
          <a:xfrm>
            <a:off x="10421736" y="540787"/>
            <a:ext cx="29609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50B65231-4323-AEBB-EA0C-6698648A7614}"/>
              </a:ext>
            </a:extLst>
          </p:cNvPr>
          <p:cNvSpPr txBox="1"/>
          <p:nvPr/>
        </p:nvSpPr>
        <p:spPr>
          <a:xfrm>
            <a:off x="10717826" y="402287"/>
            <a:ext cx="1105988" cy="276999"/>
          </a:xfrm>
          <a:prstGeom prst="rect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200" dirty="0">
                <a:solidFill>
                  <a:schemeClr val="bg1">
                    <a:lumMod val="6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2. Model</a:t>
            </a:r>
            <a:endParaRPr kumimoji="1" lang="zh-TW" altLang="en-US" sz="1200" dirty="0">
              <a:solidFill>
                <a:schemeClr val="bg1">
                  <a:lumMod val="6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80F03A6E-F3B9-7130-B105-15D6CBE089CE}"/>
              </a:ext>
            </a:extLst>
          </p:cNvPr>
          <p:cNvSpPr txBox="1"/>
          <p:nvPr/>
        </p:nvSpPr>
        <p:spPr>
          <a:xfrm>
            <a:off x="10717826" y="879538"/>
            <a:ext cx="1105989" cy="276999"/>
          </a:xfrm>
          <a:prstGeom prst="rect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200" dirty="0">
                <a:solidFill>
                  <a:schemeClr val="bg1">
                    <a:lumMod val="6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3. Training</a:t>
            </a:r>
            <a:endParaRPr kumimoji="1" lang="zh-TW" altLang="en-US" sz="1200" dirty="0">
              <a:solidFill>
                <a:schemeClr val="bg1">
                  <a:lumMod val="6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A58DA7CD-0628-CA16-9264-9B82F5598C38}"/>
              </a:ext>
            </a:extLst>
          </p:cNvPr>
          <p:cNvSpPr txBox="1"/>
          <p:nvPr/>
        </p:nvSpPr>
        <p:spPr>
          <a:xfrm>
            <a:off x="9315747" y="879538"/>
            <a:ext cx="1105989" cy="276999"/>
          </a:xfrm>
          <a:prstGeom prst="rect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200" dirty="0">
                <a:solidFill>
                  <a:schemeClr val="bg1">
                    <a:lumMod val="6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4. Evaluation</a:t>
            </a:r>
            <a:endParaRPr kumimoji="1" lang="zh-TW" altLang="en-US" sz="1200" dirty="0">
              <a:solidFill>
                <a:schemeClr val="bg1">
                  <a:lumMod val="6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20" name="直線箭頭接點 19">
            <a:extLst>
              <a:ext uri="{FF2B5EF4-FFF2-40B4-BE49-F238E27FC236}">
                <a16:creationId xmlns:a16="http://schemas.microsoft.com/office/drawing/2014/main" id="{A6B83200-1B58-B4F8-8BF7-4D5F90A8F678}"/>
              </a:ext>
            </a:extLst>
          </p:cNvPr>
          <p:cNvCxnSpPr>
            <a:cxnSpLocks/>
            <a:stCxn id="18" idx="1"/>
            <a:endCxn id="19" idx="3"/>
          </p:cNvCxnSpPr>
          <p:nvPr/>
        </p:nvCxnSpPr>
        <p:spPr>
          <a:xfrm flipH="1">
            <a:off x="10421736" y="1018038"/>
            <a:ext cx="296090" cy="0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箭頭接點 20">
            <a:extLst>
              <a:ext uri="{FF2B5EF4-FFF2-40B4-BE49-F238E27FC236}">
                <a16:creationId xmlns:a16="http://schemas.microsoft.com/office/drawing/2014/main" id="{9B1E1B2C-F55B-35B5-18C8-327959560093}"/>
              </a:ext>
            </a:extLst>
          </p:cNvPr>
          <p:cNvCxnSpPr>
            <a:cxnSpLocks/>
            <a:stCxn id="17" idx="2"/>
            <a:endCxn id="18" idx="0"/>
          </p:cNvCxnSpPr>
          <p:nvPr/>
        </p:nvCxnSpPr>
        <p:spPr>
          <a:xfrm>
            <a:off x="11270820" y="679286"/>
            <a:ext cx="1" cy="200252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814640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67BB700-57D3-0316-D218-2A923A226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96A0C67-FF8C-7D52-8AFD-18D386E80667}"/>
              </a:ext>
            </a:extLst>
          </p:cNvPr>
          <p:cNvSpPr/>
          <p:nvPr/>
        </p:nvSpPr>
        <p:spPr>
          <a:xfrm>
            <a:off x="653143" y="2571972"/>
            <a:ext cx="8354670" cy="35124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600" dirty="0">
                <a:solidFill>
                  <a:schemeClr val="tx1"/>
                </a:solidFill>
                <a:latin typeface="Consolas" panose="020B0609020204030204" pitchFamily="49" charset="0"/>
                <a:ea typeface="Microsoft JhengHei" panose="020B0604030504040204" pitchFamily="34" charset="-120"/>
                <a:cs typeface="Consolas" panose="020B0609020204030204" pitchFamily="49" charset="0"/>
              </a:rPr>
              <a:t>import torch</a:t>
            </a:r>
          </a:p>
          <a:p>
            <a:endParaRPr lang="en-US" altLang="zh-TW" sz="1600" dirty="0">
              <a:solidFill>
                <a:schemeClr val="tx1"/>
              </a:solidFill>
              <a:latin typeface="Consolas" panose="020B0609020204030204" pitchFamily="49" charset="0"/>
              <a:ea typeface="Microsoft JhengHei" panose="020B0604030504040204" pitchFamily="34" charset="-120"/>
              <a:cs typeface="Consolas" panose="020B0609020204030204" pitchFamily="49" charset="0"/>
            </a:endParaRPr>
          </a:p>
          <a:p>
            <a:r>
              <a:rPr lang="en" altLang="zh-TW" sz="16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class</a:t>
            </a:r>
            <a:r>
              <a:rPr lang="en" altLang="zh-TW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TW" sz="1600" b="0" dirty="0" err="1">
                <a:solidFill>
                  <a:srgbClr val="2B91AF"/>
                </a:solidFill>
                <a:effectLst/>
                <a:latin typeface="Menlo" panose="020B0609030804020204" pitchFamily="49" charset="0"/>
              </a:rPr>
              <a:t>CustomDataset</a:t>
            </a:r>
            <a:r>
              <a:rPr lang="en" altLang="zh-TW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zh-TW" sz="16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torch.utils.data.Dataset</a:t>
            </a:r>
            <a:r>
              <a:rPr lang="en" altLang="zh-TW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):</a:t>
            </a:r>
          </a:p>
          <a:p>
            <a:pPr lvl="1"/>
            <a:r>
              <a:rPr lang="en" altLang="zh-TW" sz="16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def</a:t>
            </a:r>
            <a:r>
              <a:rPr lang="en" altLang="zh-TW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__</a:t>
            </a:r>
            <a:r>
              <a:rPr lang="en" altLang="zh-TW" sz="16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init</a:t>
            </a:r>
            <a:r>
              <a:rPr lang="en" altLang="zh-TW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__(</a:t>
            </a:r>
            <a:r>
              <a:rPr lang="en" altLang="zh-TW" sz="1600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self</a:t>
            </a:r>
            <a:r>
              <a:rPr lang="en" altLang="zh-TW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zh-TW" sz="1600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parameter_1, parameter_2, ...</a:t>
            </a:r>
            <a:r>
              <a:rPr lang="en" altLang="zh-TW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):</a:t>
            </a:r>
          </a:p>
          <a:p>
            <a:pPr lvl="2"/>
            <a:r>
              <a:rPr lang="en" altLang="zh-TW" sz="1600" b="0" dirty="0">
                <a:solidFill>
                  <a:srgbClr val="00B050"/>
                </a:solidFill>
                <a:effectLst/>
                <a:latin typeface="Menlo" panose="020B0609030804020204" pitchFamily="49" charset="0"/>
              </a:rPr>
              <a:t># Prepare some things</a:t>
            </a:r>
          </a:p>
          <a:p>
            <a:pPr lvl="2"/>
            <a:r>
              <a:rPr lang="en" altLang="zh-TW" sz="1600" dirty="0">
                <a:solidFill>
                  <a:srgbClr val="00B050"/>
                </a:solidFill>
                <a:latin typeface="Menlo" panose="020B0609030804020204" pitchFamily="49" charset="0"/>
              </a:rPr>
              <a:t># that you are going to use in `__</a:t>
            </a:r>
            <a:r>
              <a:rPr lang="en" altLang="zh-TW" sz="1600" dirty="0" err="1">
                <a:solidFill>
                  <a:srgbClr val="00B050"/>
                </a:solidFill>
                <a:latin typeface="Menlo" panose="020B0609030804020204" pitchFamily="49" charset="0"/>
              </a:rPr>
              <a:t>getitem</a:t>
            </a:r>
            <a:r>
              <a:rPr lang="en" altLang="zh-TW" sz="1600" dirty="0">
                <a:solidFill>
                  <a:srgbClr val="00B050"/>
                </a:solidFill>
                <a:latin typeface="Menlo" panose="020B0609030804020204" pitchFamily="49" charset="0"/>
              </a:rPr>
              <a:t>__` and `__</a:t>
            </a:r>
            <a:r>
              <a:rPr lang="en" altLang="zh-TW" sz="1600" dirty="0" err="1">
                <a:solidFill>
                  <a:srgbClr val="00B050"/>
                </a:solidFill>
                <a:latin typeface="Menlo" panose="020B0609030804020204" pitchFamily="49" charset="0"/>
              </a:rPr>
              <a:t>len</a:t>
            </a:r>
            <a:r>
              <a:rPr lang="en" altLang="zh-TW" sz="1600" dirty="0">
                <a:solidFill>
                  <a:srgbClr val="00B050"/>
                </a:solidFill>
                <a:latin typeface="Menlo" panose="020B0609030804020204" pitchFamily="49" charset="0"/>
              </a:rPr>
              <a:t>__`</a:t>
            </a:r>
            <a:endParaRPr lang="en" altLang="zh-TW" sz="1600" b="0" dirty="0">
              <a:solidFill>
                <a:srgbClr val="00B050"/>
              </a:solidFill>
              <a:effectLst/>
              <a:latin typeface="Menlo" panose="020B0609030804020204" pitchFamily="49" charset="0"/>
            </a:endParaRPr>
          </a:p>
          <a:p>
            <a:pPr lvl="1"/>
            <a:br>
              <a:rPr lang="en" altLang="zh-TW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r>
              <a:rPr lang="en" altLang="zh-TW" sz="16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def</a:t>
            </a:r>
            <a:r>
              <a:rPr lang="en" altLang="zh-TW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__</a:t>
            </a:r>
            <a:r>
              <a:rPr lang="en" altLang="zh-TW" sz="16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getitem</a:t>
            </a:r>
            <a:r>
              <a:rPr lang="en" altLang="zh-TW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__(</a:t>
            </a:r>
            <a:r>
              <a:rPr lang="en" altLang="zh-TW" sz="1600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self</a:t>
            </a:r>
            <a:r>
              <a:rPr lang="en" altLang="zh-TW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zh-TW" sz="1600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index</a:t>
            </a:r>
            <a:r>
              <a:rPr lang="en" altLang="zh-TW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):</a:t>
            </a:r>
          </a:p>
          <a:p>
            <a:pPr lvl="2"/>
            <a:r>
              <a:rPr lang="en" altLang="zh-TW" sz="1600" b="0" dirty="0">
                <a:solidFill>
                  <a:srgbClr val="00B050"/>
                </a:solidFill>
                <a:effectLst/>
                <a:latin typeface="Menlo" panose="020B0609030804020204" pitchFamily="49" charset="0"/>
              </a:rPr>
              <a:t># </a:t>
            </a:r>
            <a:r>
              <a:rPr lang="en" altLang="zh-TW" sz="1600" b="0" dirty="0" err="1">
                <a:solidFill>
                  <a:srgbClr val="00B050"/>
                </a:solidFill>
                <a:effectLst/>
                <a:latin typeface="Menlo" panose="020B0609030804020204" pitchFamily="49" charset="0"/>
              </a:rPr>
              <a:t>do_something</a:t>
            </a:r>
            <a:endParaRPr lang="en" altLang="zh-TW" sz="1600" b="0" dirty="0">
              <a:solidFill>
                <a:srgbClr val="00B050"/>
              </a:solidFill>
              <a:effectLst/>
              <a:latin typeface="Menlo" panose="020B0609030804020204" pitchFamily="49" charset="0"/>
            </a:endParaRPr>
          </a:p>
          <a:p>
            <a:pPr lvl="2"/>
            <a:r>
              <a:rPr lang="en" altLang="zh-TW" sz="16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" altLang="zh-TW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data, label</a:t>
            </a:r>
          </a:p>
          <a:p>
            <a:pPr lvl="1"/>
            <a:br>
              <a:rPr lang="en" altLang="zh-TW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r>
              <a:rPr lang="en" altLang="zh-TW" sz="16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def</a:t>
            </a:r>
            <a:r>
              <a:rPr lang="en" altLang="zh-TW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__</a:t>
            </a:r>
            <a:r>
              <a:rPr lang="en" altLang="zh-TW" sz="16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len</a:t>
            </a:r>
            <a:r>
              <a:rPr lang="en" altLang="zh-TW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__(</a:t>
            </a:r>
            <a:r>
              <a:rPr lang="en" altLang="zh-TW" sz="1600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self</a:t>
            </a:r>
            <a:r>
              <a:rPr lang="en" altLang="zh-TW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):</a:t>
            </a:r>
          </a:p>
          <a:p>
            <a:pPr lvl="1"/>
            <a:r>
              <a:rPr lang="en" altLang="zh-TW" sz="16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	return</a:t>
            </a:r>
            <a:r>
              <a:rPr lang="en" altLang="zh-TW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TW" sz="16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len</a:t>
            </a:r>
            <a:r>
              <a:rPr lang="en" altLang="zh-TW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zh-TW" sz="1600" dirty="0" err="1">
                <a:solidFill>
                  <a:schemeClr val="tx1"/>
                </a:solidFill>
                <a:latin typeface="Menlo" panose="020B0609030804020204" pitchFamily="49" charset="0"/>
              </a:rPr>
              <a:t>data_variable</a:t>
            </a:r>
            <a:r>
              <a:rPr lang="en" altLang="zh-TW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07B872F9-8C00-9536-E312-AFB6A682C8C4}"/>
              </a:ext>
            </a:extLst>
          </p:cNvPr>
          <p:cNvSpPr txBox="1"/>
          <p:nvPr/>
        </p:nvSpPr>
        <p:spPr>
          <a:xfrm>
            <a:off x="9134272" y="2720202"/>
            <a:ext cx="2437242" cy="33716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dirty="0">
                <a:ea typeface="Microsoft JhengHei" panose="020B0604030504040204" pitchFamily="34" charset="-120"/>
              </a:rPr>
              <a:t>__</a:t>
            </a:r>
            <a:r>
              <a:rPr kumimoji="1" lang="en-US" altLang="zh-TW" dirty="0" err="1">
                <a:ea typeface="Microsoft JhengHei" panose="020B0604030504040204" pitchFamily="34" charset="-120"/>
              </a:rPr>
              <a:t>init</a:t>
            </a:r>
            <a:r>
              <a:rPr kumimoji="1" lang="en-US" altLang="zh-TW" dirty="0">
                <a:ea typeface="Microsoft JhengHei" panose="020B0604030504040204" pitchFamily="34" charset="-120"/>
              </a:rPr>
              <a:t>__</a:t>
            </a:r>
            <a:r>
              <a:rPr kumimoji="1" lang="zh-TW" altLang="en-US" dirty="0">
                <a:ea typeface="Microsoft JhengHei" panose="020B0604030504040204" pitchFamily="34" charset="-120"/>
              </a:rPr>
              <a:t>：初始化 </a:t>
            </a:r>
            <a:r>
              <a:rPr kumimoji="1" lang="en-US" altLang="zh-TW" dirty="0">
                <a:ea typeface="Microsoft JhengHei" panose="020B0604030504040204" pitchFamily="34" charset="-120"/>
              </a:rPr>
              <a:t>class </a:t>
            </a:r>
            <a:r>
              <a:rPr kumimoji="1" lang="zh-TW" altLang="en-US" dirty="0">
                <a:ea typeface="Microsoft JhengHei" panose="020B0604030504040204" pitchFamily="34" charset="-120"/>
              </a:rPr>
              <a:t>中的變數</a:t>
            </a:r>
            <a:endParaRPr kumimoji="1" lang="en-US" altLang="zh-TW" dirty="0">
              <a:ea typeface="Microsoft JhengHei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dirty="0">
                <a:ea typeface="Microsoft JhengHei" panose="020B0604030504040204" pitchFamily="34" charset="-120"/>
              </a:rPr>
              <a:t>__</a:t>
            </a:r>
            <a:r>
              <a:rPr kumimoji="1" lang="en-US" altLang="zh-TW" dirty="0" err="1">
                <a:ea typeface="Microsoft JhengHei" panose="020B0604030504040204" pitchFamily="34" charset="-120"/>
              </a:rPr>
              <a:t>getitem</a:t>
            </a:r>
            <a:r>
              <a:rPr kumimoji="1" lang="en-US" altLang="zh-TW" dirty="0">
                <a:ea typeface="Microsoft JhengHei" panose="020B0604030504040204" pitchFamily="34" charset="-120"/>
              </a:rPr>
              <a:t>__</a:t>
            </a:r>
            <a:r>
              <a:rPr kumimoji="1" lang="zh-TW" altLang="en-US" dirty="0">
                <a:ea typeface="Microsoft JhengHei" panose="020B0604030504040204" pitchFamily="34" charset="-120"/>
              </a:rPr>
              <a:t>：讓</a:t>
            </a:r>
            <a:r>
              <a:rPr kumimoji="1" lang="en-US" altLang="zh-TW" dirty="0">
                <a:ea typeface="Microsoft JhengHei" panose="020B0604030504040204" pitchFamily="34" charset="-120"/>
              </a:rPr>
              <a:t> </a:t>
            </a:r>
            <a:r>
              <a:rPr kumimoji="1" lang="en-US" altLang="zh-TW" dirty="0" err="1">
                <a:ea typeface="Microsoft JhengHei" panose="020B0604030504040204" pitchFamily="34" charset="-120"/>
              </a:rPr>
              <a:t>PyTorch</a:t>
            </a:r>
            <a:r>
              <a:rPr kumimoji="1" lang="en-US" altLang="zh-TW" dirty="0">
                <a:ea typeface="Microsoft JhengHei" panose="020B0604030504040204" pitchFamily="34" charset="-120"/>
              </a:rPr>
              <a:t> Dataset </a:t>
            </a:r>
            <a:r>
              <a:rPr kumimoji="1" lang="zh-TW" altLang="en-US" dirty="0">
                <a:ea typeface="Microsoft JhengHei" panose="020B0604030504040204" pitchFamily="34" charset="-120"/>
              </a:rPr>
              <a:t>可以透過 </a:t>
            </a:r>
            <a:r>
              <a:rPr kumimoji="1" lang="en-US" altLang="zh-TW" dirty="0">
                <a:ea typeface="Microsoft JhengHei" panose="020B0604030504040204" pitchFamily="34" charset="-120"/>
              </a:rPr>
              <a:t>index </a:t>
            </a:r>
            <a:r>
              <a:rPr kumimoji="1" lang="zh-TW" altLang="en-US" dirty="0">
                <a:ea typeface="Microsoft JhengHei" panose="020B0604030504040204" pitchFamily="34" charset="-120"/>
              </a:rPr>
              <a:t>來取得任一筆資料</a:t>
            </a:r>
            <a:endParaRPr kumimoji="1" lang="en-US" altLang="zh-TW" dirty="0">
              <a:ea typeface="Microsoft JhengHei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dirty="0">
                <a:ea typeface="Microsoft JhengHei" panose="020B0604030504040204" pitchFamily="34" charset="-120"/>
              </a:rPr>
              <a:t>__</a:t>
            </a:r>
            <a:r>
              <a:rPr kumimoji="1" lang="en-US" altLang="zh-TW" dirty="0" err="1">
                <a:ea typeface="Microsoft JhengHei" panose="020B0604030504040204" pitchFamily="34" charset="-120"/>
              </a:rPr>
              <a:t>len</a:t>
            </a:r>
            <a:r>
              <a:rPr kumimoji="1" lang="en-US" altLang="zh-TW" dirty="0">
                <a:ea typeface="Microsoft JhengHei" panose="020B0604030504040204" pitchFamily="34" charset="-120"/>
              </a:rPr>
              <a:t>__</a:t>
            </a:r>
            <a:r>
              <a:rPr kumimoji="1" lang="zh-TW" altLang="en-US" dirty="0">
                <a:ea typeface="Microsoft JhengHei" panose="020B0604030504040204" pitchFamily="34" charset="-120"/>
              </a:rPr>
              <a:t> ：取得資料集的總數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2B056210-B4C9-DA90-BD0C-10390A7C012F}"/>
              </a:ext>
            </a:extLst>
          </p:cNvPr>
          <p:cNvSpPr txBox="1"/>
          <p:nvPr/>
        </p:nvSpPr>
        <p:spPr>
          <a:xfrm>
            <a:off x="653144" y="1864461"/>
            <a:ext cx="10918370" cy="504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000" dirty="0">
                <a:ea typeface="Microsoft JhengHei" panose="020B0604030504040204" pitchFamily="34" charset="-120"/>
              </a:rPr>
              <a:t>我們需要繼承</a:t>
            </a:r>
            <a:r>
              <a:rPr kumimoji="1" lang="en-US" altLang="zh-TW" sz="2000" dirty="0">
                <a:ea typeface="Microsoft JhengHei" panose="020B0604030504040204" pitchFamily="34" charset="-120"/>
              </a:rPr>
              <a:t> </a:t>
            </a:r>
            <a:r>
              <a:rPr kumimoji="1" lang="en-US" altLang="zh-TW" sz="2000" dirty="0" err="1">
                <a:ea typeface="Microsoft JhengHei" panose="020B0604030504040204" pitchFamily="34" charset="-120"/>
              </a:rPr>
              <a:t>torch.utils.data.Dataset</a:t>
            </a:r>
            <a:r>
              <a:rPr kumimoji="1" lang="zh-TW" altLang="en-US" sz="2000" dirty="0">
                <a:ea typeface="Microsoft JhengHei" panose="020B0604030504040204" pitchFamily="34" charset="-120"/>
              </a:rPr>
              <a:t>，並改寫三個項目 </a:t>
            </a:r>
            <a:r>
              <a:rPr kumimoji="1" lang="en-US" altLang="zh-TW" sz="2000" dirty="0">
                <a:ea typeface="Microsoft JhengHei" panose="020B0604030504040204" pitchFamily="34" charset="-120"/>
              </a:rPr>
              <a:t>(__</a:t>
            </a:r>
            <a:r>
              <a:rPr kumimoji="1" lang="en-US" altLang="zh-TW" sz="2000" dirty="0" err="1">
                <a:ea typeface="Microsoft JhengHei" panose="020B0604030504040204" pitchFamily="34" charset="-120"/>
              </a:rPr>
              <a:t>init</a:t>
            </a:r>
            <a:r>
              <a:rPr kumimoji="1" lang="en-US" altLang="zh-TW" sz="2000" dirty="0">
                <a:ea typeface="Microsoft JhengHei" panose="020B0604030504040204" pitchFamily="34" charset="-120"/>
              </a:rPr>
              <a:t>__, __</a:t>
            </a:r>
            <a:r>
              <a:rPr kumimoji="1" lang="en-US" altLang="zh-TW" sz="2000" dirty="0" err="1">
                <a:ea typeface="Microsoft JhengHei" panose="020B0604030504040204" pitchFamily="34" charset="-120"/>
              </a:rPr>
              <a:t>getitem</a:t>
            </a:r>
            <a:r>
              <a:rPr kumimoji="1" lang="en-US" altLang="zh-TW" sz="2000" dirty="0">
                <a:ea typeface="Microsoft JhengHei" panose="020B0604030504040204" pitchFamily="34" charset="-120"/>
              </a:rPr>
              <a:t>__, __</a:t>
            </a:r>
            <a:r>
              <a:rPr kumimoji="1" lang="en-US" altLang="zh-TW" sz="2000" dirty="0" err="1">
                <a:ea typeface="Microsoft JhengHei" panose="020B0604030504040204" pitchFamily="34" charset="-120"/>
              </a:rPr>
              <a:t>len</a:t>
            </a:r>
            <a:r>
              <a:rPr kumimoji="1" lang="en-US" altLang="zh-TW" sz="2000" dirty="0">
                <a:ea typeface="Microsoft JhengHei" panose="020B0604030504040204" pitchFamily="34" charset="-120"/>
              </a:rPr>
              <a:t>__)</a:t>
            </a:r>
            <a:r>
              <a:rPr kumimoji="1" lang="zh-TW" altLang="en-US" sz="2000" dirty="0">
                <a:ea typeface="Microsoft JhengHei" panose="020B0604030504040204" pitchFamily="34" charset="-120"/>
              </a:rPr>
              <a:t>：</a:t>
            </a:r>
            <a:endParaRPr kumimoji="1" lang="en-US" altLang="zh-TW" sz="2000" dirty="0">
              <a:ea typeface="Microsoft JhengHei" panose="020B0604030504040204" pitchFamily="34" charset="-120"/>
            </a:endParaRPr>
          </a:p>
        </p:txBody>
      </p:sp>
      <p:sp>
        <p:nvSpPr>
          <p:cNvPr id="11" name="標題 1">
            <a:extLst>
              <a:ext uri="{FF2B5EF4-FFF2-40B4-BE49-F238E27FC236}">
                <a16:creationId xmlns:a16="http://schemas.microsoft.com/office/drawing/2014/main" id="{2E16C762-ED84-92D2-E93F-FCDF9F12C3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143" y="356088"/>
            <a:ext cx="10918371" cy="1033416"/>
          </a:xfrm>
        </p:spPr>
        <p:txBody>
          <a:bodyPr/>
          <a:lstStyle/>
          <a:p>
            <a:r>
              <a:rPr kumimoji="1" lang="en" altLang="zh-TW" dirty="0"/>
              <a:t>Step 1-2:</a:t>
            </a:r>
            <a:r>
              <a:rPr kumimoji="1" lang="zh-TW" altLang="en-US" dirty="0"/>
              <a:t> 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建立</a:t>
            </a:r>
            <a:r>
              <a:rPr kumimoji="1" lang="zh-TW" altLang="en-US" dirty="0"/>
              <a:t> </a:t>
            </a:r>
            <a:r>
              <a:rPr kumimoji="1" lang="en-US" altLang="zh-TW" dirty="0" err="1"/>
              <a:t>PyTorch</a:t>
            </a:r>
            <a:r>
              <a:rPr kumimoji="1" lang="en-US" altLang="zh-TW" dirty="0"/>
              <a:t> Dataset</a:t>
            </a:r>
            <a:endParaRPr kumimoji="1" lang="zh-TW" altLang="en-US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F5C7B34D-9D11-329D-2259-DC37848C75F5}"/>
              </a:ext>
            </a:extLst>
          </p:cNvPr>
          <p:cNvSpPr txBox="1"/>
          <p:nvPr/>
        </p:nvSpPr>
        <p:spPr>
          <a:xfrm>
            <a:off x="9315748" y="402287"/>
            <a:ext cx="1105988" cy="276999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200" b="1" dirty="0">
                <a:solidFill>
                  <a:schemeClr val="accent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1. Data</a:t>
            </a:r>
            <a:endParaRPr kumimoji="1" lang="zh-TW" altLang="en-US" sz="1200" b="1" dirty="0">
              <a:solidFill>
                <a:schemeClr val="accent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13" name="直線箭頭接點 12">
            <a:extLst>
              <a:ext uri="{FF2B5EF4-FFF2-40B4-BE49-F238E27FC236}">
                <a16:creationId xmlns:a16="http://schemas.microsoft.com/office/drawing/2014/main" id="{AABB6D5C-2F7E-5DC9-7DD4-C8E7F6FDA1DF}"/>
              </a:ext>
            </a:extLst>
          </p:cNvPr>
          <p:cNvCxnSpPr>
            <a:cxnSpLocks/>
            <a:stCxn id="12" idx="3"/>
            <a:endCxn id="14" idx="1"/>
          </p:cNvCxnSpPr>
          <p:nvPr/>
        </p:nvCxnSpPr>
        <p:spPr>
          <a:xfrm>
            <a:off x="10421736" y="540787"/>
            <a:ext cx="29609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DD8FA819-3D79-B9CD-D5FA-532CD25E091F}"/>
              </a:ext>
            </a:extLst>
          </p:cNvPr>
          <p:cNvSpPr txBox="1"/>
          <p:nvPr/>
        </p:nvSpPr>
        <p:spPr>
          <a:xfrm>
            <a:off x="10717826" y="402287"/>
            <a:ext cx="1105988" cy="276999"/>
          </a:xfrm>
          <a:prstGeom prst="rect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200" dirty="0">
                <a:solidFill>
                  <a:schemeClr val="bg1">
                    <a:lumMod val="6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2. Model</a:t>
            </a:r>
            <a:endParaRPr kumimoji="1" lang="zh-TW" altLang="en-US" sz="1200" dirty="0">
              <a:solidFill>
                <a:schemeClr val="bg1">
                  <a:lumMod val="6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4B382695-1EE6-A3FA-8BE0-73BA4DBBF137}"/>
              </a:ext>
            </a:extLst>
          </p:cNvPr>
          <p:cNvSpPr txBox="1"/>
          <p:nvPr/>
        </p:nvSpPr>
        <p:spPr>
          <a:xfrm>
            <a:off x="10717826" y="879538"/>
            <a:ext cx="1105989" cy="276999"/>
          </a:xfrm>
          <a:prstGeom prst="rect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200" dirty="0">
                <a:solidFill>
                  <a:schemeClr val="bg1">
                    <a:lumMod val="6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3. Training</a:t>
            </a:r>
            <a:endParaRPr kumimoji="1" lang="zh-TW" altLang="en-US" sz="1200" dirty="0">
              <a:solidFill>
                <a:schemeClr val="bg1">
                  <a:lumMod val="6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AB247C41-473C-00E6-5C7F-27DF1BAB3F38}"/>
              </a:ext>
            </a:extLst>
          </p:cNvPr>
          <p:cNvSpPr txBox="1"/>
          <p:nvPr/>
        </p:nvSpPr>
        <p:spPr>
          <a:xfrm>
            <a:off x="9315747" y="879538"/>
            <a:ext cx="1105989" cy="276999"/>
          </a:xfrm>
          <a:prstGeom prst="rect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200" dirty="0">
                <a:solidFill>
                  <a:schemeClr val="bg1">
                    <a:lumMod val="6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4. Evaluation</a:t>
            </a:r>
            <a:endParaRPr kumimoji="1" lang="zh-TW" altLang="en-US" sz="1200" dirty="0">
              <a:solidFill>
                <a:schemeClr val="bg1">
                  <a:lumMod val="6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17" name="直線箭頭接點 16">
            <a:extLst>
              <a:ext uri="{FF2B5EF4-FFF2-40B4-BE49-F238E27FC236}">
                <a16:creationId xmlns:a16="http://schemas.microsoft.com/office/drawing/2014/main" id="{622632A3-08B6-F8C9-997C-FFBFE450FEC8}"/>
              </a:ext>
            </a:extLst>
          </p:cNvPr>
          <p:cNvCxnSpPr>
            <a:cxnSpLocks/>
            <a:stCxn id="15" idx="1"/>
            <a:endCxn id="16" idx="3"/>
          </p:cNvCxnSpPr>
          <p:nvPr/>
        </p:nvCxnSpPr>
        <p:spPr>
          <a:xfrm flipH="1">
            <a:off x="10421736" y="1018038"/>
            <a:ext cx="296090" cy="0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箭頭接點 17">
            <a:extLst>
              <a:ext uri="{FF2B5EF4-FFF2-40B4-BE49-F238E27FC236}">
                <a16:creationId xmlns:a16="http://schemas.microsoft.com/office/drawing/2014/main" id="{51DD0B1D-9D3C-CD36-7A85-158C99306234}"/>
              </a:ext>
            </a:extLst>
          </p:cNvPr>
          <p:cNvCxnSpPr>
            <a:cxnSpLocks/>
            <a:stCxn id="14" idx="2"/>
            <a:endCxn id="15" idx="0"/>
          </p:cNvCxnSpPr>
          <p:nvPr/>
        </p:nvCxnSpPr>
        <p:spPr>
          <a:xfrm>
            <a:off x="11270820" y="679286"/>
            <a:ext cx="1" cy="200252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396056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67BB700-57D3-0316-D218-2A923A226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96A0C67-FF8C-7D52-8AFD-18D386E80667}"/>
              </a:ext>
            </a:extLst>
          </p:cNvPr>
          <p:cNvSpPr/>
          <p:nvPr/>
        </p:nvSpPr>
        <p:spPr>
          <a:xfrm>
            <a:off x="653143" y="1760706"/>
            <a:ext cx="8909146" cy="45039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1600" dirty="0">
                <a:solidFill>
                  <a:schemeClr val="tx1"/>
                </a:solidFill>
                <a:latin typeface="Consolas" panose="020B0609020204030204" pitchFamily="49" charset="0"/>
                <a:ea typeface="Microsoft JhengHei" panose="020B0604030504040204" pitchFamily="34" charset="-120"/>
                <a:cs typeface="Consolas" panose="020B0609020204030204" pitchFamily="49" charset="0"/>
              </a:rPr>
              <a:t>import torch</a:t>
            </a:r>
          </a:p>
          <a:p>
            <a:endParaRPr lang="en-US" altLang="zh-TW" sz="1600" dirty="0">
              <a:solidFill>
                <a:schemeClr val="tx1"/>
              </a:solidFill>
              <a:latin typeface="Consolas" panose="020B0609020204030204" pitchFamily="49" charset="0"/>
              <a:ea typeface="Microsoft JhengHei" panose="020B0604030504040204" pitchFamily="34" charset="-120"/>
              <a:cs typeface="Consolas" panose="020B0609020204030204" pitchFamily="49" charset="0"/>
            </a:endParaRPr>
          </a:p>
          <a:p>
            <a:r>
              <a:rPr lang="en" altLang="zh-TW" sz="16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class</a:t>
            </a:r>
            <a:r>
              <a:rPr lang="en" altLang="zh-TW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TW" sz="1600" b="0" dirty="0" err="1">
                <a:solidFill>
                  <a:srgbClr val="2B91AF"/>
                </a:solidFill>
                <a:effectLst/>
                <a:latin typeface="Menlo" panose="020B0609030804020204" pitchFamily="49" charset="0"/>
              </a:rPr>
              <a:t>HandWrite</a:t>
            </a:r>
            <a:r>
              <a:rPr lang="en" altLang="zh-TW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zh-TW" sz="16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torch.utils.data.Dataset</a:t>
            </a:r>
            <a:r>
              <a:rPr lang="en" altLang="zh-TW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):</a:t>
            </a:r>
          </a:p>
          <a:p>
            <a:pPr lvl="1"/>
            <a:r>
              <a:rPr lang="en" altLang="zh-TW" sz="16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def</a:t>
            </a:r>
            <a:r>
              <a:rPr lang="en" altLang="zh-TW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__</a:t>
            </a:r>
            <a:r>
              <a:rPr lang="en" altLang="zh-TW" sz="16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init</a:t>
            </a:r>
            <a:r>
              <a:rPr lang="en" altLang="zh-TW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__(</a:t>
            </a:r>
            <a:r>
              <a:rPr lang="en" altLang="zh-TW" sz="1600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self</a:t>
            </a:r>
            <a:r>
              <a:rPr lang="en" altLang="zh-TW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zh-TW" sz="1600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files</a:t>
            </a:r>
            <a:r>
              <a:rPr lang="en" altLang="zh-TW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list, </a:t>
            </a:r>
            <a:r>
              <a:rPr lang="en" altLang="zh-TW" sz="1600" b="0" dirty="0" err="1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word_to_id</a:t>
            </a:r>
            <a:r>
              <a:rPr lang="en" altLang="zh-TW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" altLang="zh-TW" sz="16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dict</a:t>
            </a:r>
            <a:r>
              <a:rPr lang="en" altLang="zh-TW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zh-TW" sz="1600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transform</a:t>
            </a:r>
            <a:r>
              <a:rPr lang="en" altLang="zh-TW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" altLang="zh-TW" sz="16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None</a:t>
            </a:r>
            <a:r>
              <a:rPr lang="en" altLang="zh-TW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):</a:t>
            </a:r>
          </a:p>
          <a:p>
            <a:pPr lvl="1"/>
            <a:r>
              <a:rPr lang="en" altLang="zh-TW" sz="16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	</a:t>
            </a:r>
            <a:r>
              <a:rPr lang="en" altLang="zh-TW" sz="16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self</a:t>
            </a:r>
            <a:r>
              <a:rPr lang="en" altLang="zh-TW" sz="16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.files</a:t>
            </a:r>
            <a:r>
              <a:rPr lang="en" altLang="zh-TW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files</a:t>
            </a:r>
            <a:r>
              <a:rPr lang="zh-TW" altLang="en-US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TW" sz="1600" b="0" dirty="0">
                <a:solidFill>
                  <a:srgbClr val="00B050"/>
                </a:solidFill>
                <a:effectLst/>
                <a:latin typeface="Menlo" panose="020B0609030804020204" pitchFamily="49" charset="0"/>
              </a:rPr>
              <a:t># </a:t>
            </a:r>
            <a:r>
              <a:rPr lang="zh-TW" altLang="en-US" sz="1600" b="0" dirty="0">
                <a:solidFill>
                  <a:srgbClr val="00B050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全部的資料</a:t>
            </a:r>
            <a:endParaRPr lang="en" altLang="zh-TW" sz="1600" b="0" dirty="0">
              <a:solidFill>
                <a:srgbClr val="000000"/>
              </a:solidFill>
              <a:effectLst/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lvl="1"/>
            <a:r>
              <a:rPr lang="en" altLang="zh-TW" sz="16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	</a:t>
            </a:r>
            <a:r>
              <a:rPr lang="en" altLang="zh-TW" sz="16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self</a:t>
            </a:r>
            <a:r>
              <a:rPr lang="en" altLang="zh-TW" sz="16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.transform</a:t>
            </a:r>
            <a:r>
              <a:rPr lang="en" altLang="zh-TW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transform</a:t>
            </a:r>
            <a:r>
              <a:rPr lang="zh-TW" altLang="en-US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TW" sz="1600" b="0" dirty="0">
                <a:solidFill>
                  <a:srgbClr val="00B050"/>
                </a:solidFill>
                <a:effectLst/>
                <a:latin typeface="Menlo" panose="020B0609030804020204" pitchFamily="49" charset="0"/>
              </a:rPr>
              <a:t>#</a:t>
            </a:r>
            <a:r>
              <a:rPr lang="zh-TW" altLang="en-US" sz="1600" b="0" dirty="0">
                <a:solidFill>
                  <a:srgbClr val="00B05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zh-TW" altLang="en-US" sz="1600" b="0" dirty="0">
                <a:solidFill>
                  <a:srgbClr val="00B050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影像資料前處理的</a:t>
            </a:r>
            <a:r>
              <a:rPr lang="zh-TW" altLang="en-US" sz="1600" dirty="0">
                <a:solidFill>
                  <a:srgbClr val="00B05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流程</a:t>
            </a:r>
            <a:endParaRPr lang="en" altLang="zh-TW" sz="16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 lvl="1"/>
            <a:br>
              <a:rPr lang="en" altLang="zh-TW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r>
              <a:rPr lang="en" altLang="zh-TW" sz="16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def</a:t>
            </a:r>
            <a:r>
              <a:rPr lang="en" altLang="zh-TW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__</a:t>
            </a:r>
            <a:r>
              <a:rPr lang="en" altLang="zh-TW" sz="16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getitem</a:t>
            </a:r>
            <a:r>
              <a:rPr lang="en" altLang="zh-TW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__(</a:t>
            </a:r>
            <a:r>
              <a:rPr lang="en" altLang="zh-TW" sz="1600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self</a:t>
            </a:r>
            <a:r>
              <a:rPr lang="en" altLang="zh-TW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zh-TW" sz="1600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index</a:t>
            </a:r>
            <a:r>
              <a:rPr lang="en" altLang="zh-TW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):</a:t>
            </a:r>
          </a:p>
          <a:p>
            <a:pPr lvl="2"/>
            <a:r>
              <a:rPr lang="en" altLang="zh-TW" sz="16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fname</a:t>
            </a:r>
            <a:r>
              <a:rPr lang="en" altLang="zh-TW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" altLang="zh-TW" sz="16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self</a:t>
            </a:r>
            <a:r>
              <a:rPr lang="en" altLang="zh-TW" sz="16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.files</a:t>
            </a:r>
            <a:r>
              <a:rPr lang="en" altLang="zh-TW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[index]</a:t>
            </a:r>
          </a:p>
          <a:p>
            <a:pPr lvl="2"/>
            <a:r>
              <a:rPr lang="en" altLang="zh-TW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image = </a:t>
            </a:r>
            <a:r>
              <a:rPr lang="en" altLang="zh-TW" sz="16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Image.open</a:t>
            </a:r>
            <a:r>
              <a:rPr lang="en" altLang="zh-TW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zh-TW" sz="16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fname</a:t>
            </a:r>
            <a:r>
              <a:rPr lang="en" altLang="zh-TW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pPr lvl="2"/>
            <a:r>
              <a:rPr lang="en" altLang="zh-TW" sz="16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if</a:t>
            </a:r>
            <a:r>
              <a:rPr lang="en" altLang="zh-TW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TW" sz="16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self</a:t>
            </a:r>
            <a:r>
              <a:rPr lang="en" altLang="zh-TW" sz="16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.transform</a:t>
            </a:r>
            <a:r>
              <a:rPr lang="en" altLang="zh-TW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TW" sz="16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is</a:t>
            </a:r>
            <a:r>
              <a:rPr lang="en" altLang="zh-TW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TW" sz="16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not</a:t>
            </a:r>
            <a:r>
              <a:rPr lang="en" altLang="zh-TW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TW" sz="16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None</a:t>
            </a:r>
            <a:r>
              <a:rPr lang="en" altLang="zh-TW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pPr lvl="2"/>
            <a:r>
              <a:rPr lang="en" altLang="zh-TW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image = </a:t>
            </a:r>
            <a:r>
              <a:rPr lang="en" altLang="zh-TW" sz="16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self</a:t>
            </a:r>
            <a:r>
              <a:rPr lang="en" altLang="zh-TW" sz="16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.transform</a:t>
            </a:r>
            <a:r>
              <a:rPr lang="en" altLang="zh-TW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(image)</a:t>
            </a:r>
          </a:p>
          <a:p>
            <a:pPr lvl="2"/>
            <a:br>
              <a:rPr lang="en" altLang="zh-TW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r>
              <a:rPr lang="en" altLang="zh-TW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label = </a:t>
            </a:r>
            <a:r>
              <a:rPr lang="en" altLang="zh-TW" sz="16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fname.split</a:t>
            </a:r>
            <a:r>
              <a:rPr lang="en" altLang="zh-TW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zh-TW" sz="16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'/'</a:t>
            </a:r>
            <a:r>
              <a:rPr lang="en" altLang="zh-TW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)[-</a:t>
            </a:r>
            <a:r>
              <a:rPr lang="en" altLang="zh-TW" sz="16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" altLang="zh-TW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].split(</a:t>
            </a:r>
            <a:r>
              <a:rPr lang="en" altLang="zh-TW" sz="16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'_'</a:t>
            </a:r>
            <a:r>
              <a:rPr lang="en" altLang="zh-TW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)[</a:t>
            </a:r>
            <a:r>
              <a:rPr lang="en" altLang="zh-TW" sz="16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" altLang="zh-TW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</a:t>
            </a:r>
          </a:p>
          <a:p>
            <a:pPr lvl="2"/>
            <a:r>
              <a:rPr lang="en" altLang="zh-TW" sz="16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" altLang="zh-TW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image, </a:t>
            </a:r>
            <a:r>
              <a:rPr lang="en" altLang="zh-TW" sz="16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torch.tensor</a:t>
            </a:r>
            <a:r>
              <a:rPr lang="en" altLang="zh-TW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zh-TW" sz="16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word_to_id</a:t>
            </a:r>
            <a:r>
              <a:rPr lang="en" altLang="zh-TW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[label])</a:t>
            </a:r>
          </a:p>
          <a:p>
            <a:pPr lvl="1"/>
            <a:br>
              <a:rPr lang="en" altLang="zh-TW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r>
              <a:rPr lang="en" altLang="zh-TW" sz="16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def</a:t>
            </a:r>
            <a:r>
              <a:rPr lang="en" altLang="zh-TW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__</a:t>
            </a:r>
            <a:r>
              <a:rPr lang="en" altLang="zh-TW" sz="16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len</a:t>
            </a:r>
            <a:r>
              <a:rPr lang="en" altLang="zh-TW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__(</a:t>
            </a:r>
            <a:r>
              <a:rPr lang="en" altLang="zh-TW" sz="1600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self</a:t>
            </a:r>
            <a:r>
              <a:rPr lang="en" altLang="zh-TW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):</a:t>
            </a:r>
          </a:p>
          <a:p>
            <a:pPr lvl="1"/>
            <a:r>
              <a:rPr lang="en" altLang="zh-TW" sz="16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	return</a:t>
            </a:r>
            <a:r>
              <a:rPr lang="en" altLang="zh-TW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TW" sz="16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len</a:t>
            </a:r>
            <a:r>
              <a:rPr lang="en" altLang="zh-TW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zh-TW" sz="1600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self</a:t>
            </a:r>
            <a:r>
              <a:rPr lang="en" altLang="zh-TW" sz="16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.files</a:t>
            </a:r>
            <a:r>
              <a:rPr lang="en" altLang="zh-TW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</p:txBody>
      </p:sp>
      <p:sp>
        <p:nvSpPr>
          <p:cNvPr id="15" name="標題 1">
            <a:extLst>
              <a:ext uri="{FF2B5EF4-FFF2-40B4-BE49-F238E27FC236}">
                <a16:creationId xmlns:a16="http://schemas.microsoft.com/office/drawing/2014/main" id="{2CAB324C-DC2E-BDFA-9B7C-837204334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143" y="356088"/>
            <a:ext cx="10918371" cy="1033416"/>
          </a:xfrm>
        </p:spPr>
        <p:txBody>
          <a:bodyPr/>
          <a:lstStyle/>
          <a:p>
            <a:r>
              <a:rPr kumimoji="1" lang="en" altLang="zh-TW" dirty="0"/>
              <a:t>Step 1-2:</a:t>
            </a:r>
            <a:r>
              <a:rPr kumimoji="1" lang="zh-TW" altLang="en-US" dirty="0"/>
              <a:t> 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建立</a:t>
            </a:r>
            <a:r>
              <a:rPr kumimoji="1" lang="zh-TW" altLang="en-US" dirty="0"/>
              <a:t> </a:t>
            </a:r>
            <a:r>
              <a:rPr kumimoji="1" lang="en-US" altLang="zh-TW" dirty="0" err="1"/>
              <a:t>PyTorch</a:t>
            </a:r>
            <a:r>
              <a:rPr kumimoji="1" lang="en-US" altLang="zh-TW" dirty="0"/>
              <a:t> Dataset</a:t>
            </a:r>
            <a:endParaRPr kumimoji="1" lang="zh-TW" altLang="en-US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8463D5AD-7479-CC97-5310-2184D1091CFC}"/>
              </a:ext>
            </a:extLst>
          </p:cNvPr>
          <p:cNvSpPr txBox="1"/>
          <p:nvPr/>
        </p:nvSpPr>
        <p:spPr>
          <a:xfrm>
            <a:off x="9315748" y="402287"/>
            <a:ext cx="1105988" cy="276999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200" b="1" dirty="0">
                <a:solidFill>
                  <a:schemeClr val="accent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1. Data</a:t>
            </a:r>
            <a:endParaRPr kumimoji="1" lang="zh-TW" altLang="en-US" sz="1200" b="1" dirty="0">
              <a:solidFill>
                <a:schemeClr val="accent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5" name="直線箭頭接點 4">
            <a:extLst>
              <a:ext uri="{FF2B5EF4-FFF2-40B4-BE49-F238E27FC236}">
                <a16:creationId xmlns:a16="http://schemas.microsoft.com/office/drawing/2014/main" id="{AC7DD17C-FCBC-3130-09B2-5653F38C5601}"/>
              </a:ext>
            </a:extLst>
          </p:cNvPr>
          <p:cNvCxnSpPr>
            <a:cxnSpLocks/>
            <a:stCxn id="2" idx="3"/>
            <a:endCxn id="13" idx="1"/>
          </p:cNvCxnSpPr>
          <p:nvPr/>
        </p:nvCxnSpPr>
        <p:spPr>
          <a:xfrm>
            <a:off x="10421736" y="540787"/>
            <a:ext cx="29609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B8EDD48E-0291-3052-F928-68C2F3EEB173}"/>
              </a:ext>
            </a:extLst>
          </p:cNvPr>
          <p:cNvSpPr txBox="1"/>
          <p:nvPr/>
        </p:nvSpPr>
        <p:spPr>
          <a:xfrm>
            <a:off x="10717826" y="402287"/>
            <a:ext cx="1105988" cy="276999"/>
          </a:xfrm>
          <a:prstGeom prst="rect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200" dirty="0">
                <a:solidFill>
                  <a:schemeClr val="bg1">
                    <a:lumMod val="6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2. Model</a:t>
            </a:r>
            <a:endParaRPr kumimoji="1" lang="zh-TW" altLang="en-US" sz="1200" dirty="0">
              <a:solidFill>
                <a:schemeClr val="bg1">
                  <a:lumMod val="6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3D99F6DD-A966-70CE-9353-97436A1FFE07}"/>
              </a:ext>
            </a:extLst>
          </p:cNvPr>
          <p:cNvSpPr txBox="1"/>
          <p:nvPr/>
        </p:nvSpPr>
        <p:spPr>
          <a:xfrm>
            <a:off x="10717826" y="879538"/>
            <a:ext cx="1105989" cy="276999"/>
          </a:xfrm>
          <a:prstGeom prst="rect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200" dirty="0">
                <a:solidFill>
                  <a:schemeClr val="bg1">
                    <a:lumMod val="6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3. Training</a:t>
            </a:r>
            <a:endParaRPr kumimoji="1" lang="zh-TW" altLang="en-US" sz="1200" dirty="0">
              <a:solidFill>
                <a:schemeClr val="bg1">
                  <a:lumMod val="6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521FABBF-5370-58E2-61B9-AC8EDF5A6D90}"/>
              </a:ext>
            </a:extLst>
          </p:cNvPr>
          <p:cNvSpPr txBox="1"/>
          <p:nvPr/>
        </p:nvSpPr>
        <p:spPr>
          <a:xfrm>
            <a:off x="9315747" y="879538"/>
            <a:ext cx="1105989" cy="276999"/>
          </a:xfrm>
          <a:prstGeom prst="rect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200" dirty="0">
                <a:solidFill>
                  <a:schemeClr val="bg1">
                    <a:lumMod val="6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4. Evaluation</a:t>
            </a:r>
            <a:endParaRPr kumimoji="1" lang="zh-TW" altLang="en-US" sz="1200" dirty="0">
              <a:solidFill>
                <a:schemeClr val="bg1">
                  <a:lumMod val="6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17" name="直線箭頭接點 16">
            <a:extLst>
              <a:ext uri="{FF2B5EF4-FFF2-40B4-BE49-F238E27FC236}">
                <a16:creationId xmlns:a16="http://schemas.microsoft.com/office/drawing/2014/main" id="{D1692BDB-5AB4-7A98-9612-08D70DFDEAA3}"/>
              </a:ext>
            </a:extLst>
          </p:cNvPr>
          <p:cNvCxnSpPr>
            <a:cxnSpLocks/>
            <a:stCxn id="14" idx="1"/>
            <a:endCxn id="16" idx="3"/>
          </p:cNvCxnSpPr>
          <p:nvPr/>
        </p:nvCxnSpPr>
        <p:spPr>
          <a:xfrm flipH="1">
            <a:off x="10421736" y="1018038"/>
            <a:ext cx="296090" cy="0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箭頭接點 17">
            <a:extLst>
              <a:ext uri="{FF2B5EF4-FFF2-40B4-BE49-F238E27FC236}">
                <a16:creationId xmlns:a16="http://schemas.microsoft.com/office/drawing/2014/main" id="{B1387A54-8220-2607-C5EB-3BEE75389AB5}"/>
              </a:ext>
            </a:extLst>
          </p:cNvPr>
          <p:cNvCxnSpPr>
            <a:cxnSpLocks/>
            <a:stCxn id="13" idx="2"/>
            <a:endCxn id="14" idx="0"/>
          </p:cNvCxnSpPr>
          <p:nvPr/>
        </p:nvCxnSpPr>
        <p:spPr>
          <a:xfrm>
            <a:off x="11270820" y="679286"/>
            <a:ext cx="1" cy="200252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95241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A4AF8EA-BD99-0D08-BA14-2EEB3A7A4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>
                <a:cs typeface="Calibri" panose="020F0502020204030204" pitchFamily="34" charset="0"/>
              </a:rPr>
              <a:t>Forward Pass and Objective Function</a:t>
            </a:r>
            <a:endParaRPr kumimoji="1" lang="zh-TW" altLang="en-US" dirty="0">
              <a:cs typeface="Calibri" panose="020F0502020204030204" pitchFamily="34" charset="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C892CCB-E7C6-80BC-7DB2-3A3D530C1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6A1F31E6-8915-D79D-73F7-FF2A688012F9}"/>
                  </a:ext>
                </a:extLst>
              </p:cNvPr>
              <p:cNvSpPr txBox="1"/>
              <p:nvPr/>
            </p:nvSpPr>
            <p:spPr>
              <a:xfrm>
                <a:off x="1314451" y="5447911"/>
                <a:ext cx="4243276" cy="3815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zh-TW" altLang="en-US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zh-TW" altLang="en-US" i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zh-TW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zh-TW" altLang="en-US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1,1</m:t>
                        </m:r>
                      </m:sub>
                    </m:sSub>
                    <m:sSub>
                      <m:sSubPr>
                        <m:ctrlPr>
                          <a:rPr lang="zh-TW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zh-TW" altLang="en-US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zh-TW" altLang="en-US" i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zh-TW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zh-TW" altLang="en-US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2,1</m:t>
                        </m:r>
                      </m:sub>
                    </m:sSub>
                    <m:sSub>
                      <m:sSubPr>
                        <m:ctrlPr>
                          <a:rPr lang="zh-TW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zh-TW" altLang="en-US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TW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zh-TW" alt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TW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6A1F31E6-8915-D79D-73F7-FF2A688012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4451" y="5447911"/>
                <a:ext cx="4243276" cy="38151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5AB6E90B-8AE7-9265-11F3-EB252AEEDB79}"/>
                  </a:ext>
                </a:extLst>
              </p:cNvPr>
              <p:cNvSpPr txBox="1"/>
              <p:nvPr/>
            </p:nvSpPr>
            <p:spPr>
              <a:xfrm>
                <a:off x="1314451" y="5866711"/>
                <a:ext cx="4317921" cy="3815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TW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zh-TW" altLang="en-US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TW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TW" alt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zh-TW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TW" alt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TW" altLang="en-US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TW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TW" alt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2,</m:t>
                          </m:r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zh-TW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TW" alt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nor/>
                        </m:rPr>
                        <a:rPr lang="zh-TW" altLang="en-US" dirty="0">
                          <a:solidFill>
                            <a:schemeClr val="tx1"/>
                          </a:solidFill>
                        </a:rPr>
                        <m:t> </m:t>
                      </m:r>
                      <m:sSub>
                        <m:sSubPr>
                          <m:ctrlPr>
                            <a:rPr lang="zh-TW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TW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5AB6E90B-8AE7-9265-11F3-EB252AEEDB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4451" y="5866711"/>
                <a:ext cx="4317921" cy="381515"/>
              </a:xfrm>
              <a:prstGeom prst="rect">
                <a:avLst/>
              </a:prstGeom>
              <a:blipFill>
                <a:blip r:embed="rId4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89B697EB-72B3-9D19-3399-A5F58BBA07C7}"/>
                  </a:ext>
                </a:extLst>
              </p:cNvPr>
              <p:cNvSpPr txBox="1"/>
              <p:nvPr/>
            </p:nvSpPr>
            <p:spPr>
              <a:xfrm>
                <a:off x="1314451" y="6286674"/>
                <a:ext cx="4317921" cy="3815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zh-TW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zh-TW" altLang="en-US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TW" alt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zh-TW" alt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zh-TW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zh-TW" alt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TW" altLang="en-US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TW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zh-TW" alt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zh-TW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zh-TW" alt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nor/>
                        </m:rPr>
                        <a:rPr lang="zh-TW" altLang="en-US" dirty="0">
                          <a:solidFill>
                            <a:schemeClr val="tx1"/>
                          </a:solidFill>
                        </a:rPr>
                        <m:t> </m:t>
                      </m:r>
                      <m:sSub>
                        <m:sSubPr>
                          <m:ctrlPr>
                            <a:rPr lang="zh-TW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TW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89B697EB-72B3-9D19-3399-A5F58BBA07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4451" y="6286674"/>
                <a:ext cx="4317921" cy="381515"/>
              </a:xfrm>
              <a:prstGeom prst="rect">
                <a:avLst/>
              </a:prstGeom>
              <a:blipFill>
                <a:blip r:embed="rId5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字方塊 6">
            <a:extLst>
              <a:ext uri="{FF2B5EF4-FFF2-40B4-BE49-F238E27FC236}">
                <a16:creationId xmlns:a16="http://schemas.microsoft.com/office/drawing/2014/main" id="{F7AB5613-865F-B8DD-06AE-77770CD818D3}"/>
              </a:ext>
            </a:extLst>
          </p:cNvPr>
          <p:cNvSpPr txBox="1"/>
          <p:nvPr/>
        </p:nvSpPr>
        <p:spPr>
          <a:xfrm>
            <a:off x="974484" y="4617933"/>
            <a:ext cx="1120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輸入層</a:t>
            </a:r>
            <a:endParaRPr kumimoji="1"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06EE6AB7-3CDF-13AB-5F23-900D8E997044}"/>
              </a:ext>
            </a:extLst>
          </p:cNvPr>
          <p:cNvSpPr txBox="1"/>
          <p:nvPr/>
        </p:nvSpPr>
        <p:spPr>
          <a:xfrm>
            <a:off x="2723274" y="4615978"/>
            <a:ext cx="11201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隱藏層</a:t>
            </a:r>
            <a:endParaRPr kumimoji="1"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algn="ctr"/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(1</a:t>
            </a:r>
            <a:r>
              <a:rPr kumimoji="1" lang="en-US" altLang="zh-TW" baseline="30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st 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層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  <a:endParaRPr kumimoji="1"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766BF4B6-4064-4118-893E-5C7BBBEC0125}"/>
              </a:ext>
            </a:extLst>
          </p:cNvPr>
          <p:cNvSpPr txBox="1"/>
          <p:nvPr/>
        </p:nvSpPr>
        <p:spPr>
          <a:xfrm>
            <a:off x="3795221" y="4615978"/>
            <a:ext cx="11201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輸出層</a:t>
            </a:r>
            <a:endParaRPr kumimoji="1"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algn="ctr"/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(2</a:t>
            </a:r>
            <a:r>
              <a:rPr kumimoji="1" lang="en-US" altLang="zh-TW" baseline="30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nd 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層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  <a:endParaRPr kumimoji="1"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6" name="橢圓 15">
            <a:extLst>
              <a:ext uri="{FF2B5EF4-FFF2-40B4-BE49-F238E27FC236}">
                <a16:creationId xmlns:a16="http://schemas.microsoft.com/office/drawing/2014/main" id="{5D4F5C31-83E3-0E72-ABD9-32BBAC1C9B96}"/>
              </a:ext>
            </a:extLst>
          </p:cNvPr>
          <p:cNvSpPr/>
          <p:nvPr/>
        </p:nvSpPr>
        <p:spPr>
          <a:xfrm>
            <a:off x="1248804" y="2715063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7" name="橢圓 16">
            <a:extLst>
              <a:ext uri="{FF2B5EF4-FFF2-40B4-BE49-F238E27FC236}">
                <a16:creationId xmlns:a16="http://schemas.microsoft.com/office/drawing/2014/main" id="{87DE6F71-1339-ECD6-C38E-0B9B343C67FC}"/>
              </a:ext>
            </a:extLst>
          </p:cNvPr>
          <p:cNvSpPr/>
          <p:nvPr/>
        </p:nvSpPr>
        <p:spPr>
          <a:xfrm>
            <a:off x="1248804" y="3907379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8" name="直線接點 17">
            <a:extLst>
              <a:ext uri="{FF2B5EF4-FFF2-40B4-BE49-F238E27FC236}">
                <a16:creationId xmlns:a16="http://schemas.microsoft.com/office/drawing/2014/main" id="{AD8BD54B-BEC5-24AA-FBED-F13F3198ECE1}"/>
              </a:ext>
            </a:extLst>
          </p:cNvPr>
          <p:cNvCxnSpPr>
            <a:cxnSpLocks/>
            <a:stCxn id="16" idx="6"/>
            <a:endCxn id="21" idx="2"/>
          </p:cNvCxnSpPr>
          <p:nvPr/>
        </p:nvCxnSpPr>
        <p:spPr>
          <a:xfrm>
            <a:off x="1820304" y="3000813"/>
            <a:ext cx="1165860" cy="118687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接點 18">
            <a:extLst>
              <a:ext uri="{FF2B5EF4-FFF2-40B4-BE49-F238E27FC236}">
                <a16:creationId xmlns:a16="http://schemas.microsoft.com/office/drawing/2014/main" id="{4430F688-2FE0-2946-7ED8-118711E67246}"/>
              </a:ext>
            </a:extLst>
          </p:cNvPr>
          <p:cNvCxnSpPr>
            <a:cxnSpLocks/>
            <a:stCxn id="17" idx="6"/>
            <a:endCxn id="20" idx="2"/>
          </p:cNvCxnSpPr>
          <p:nvPr/>
        </p:nvCxnSpPr>
        <p:spPr>
          <a:xfrm flipV="1">
            <a:off x="1820304" y="3002200"/>
            <a:ext cx="1177290" cy="119092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橢圓 19">
            <a:extLst>
              <a:ext uri="{FF2B5EF4-FFF2-40B4-BE49-F238E27FC236}">
                <a16:creationId xmlns:a16="http://schemas.microsoft.com/office/drawing/2014/main" id="{818FAA1D-AD08-BD72-4146-D1399A988172}"/>
              </a:ext>
            </a:extLst>
          </p:cNvPr>
          <p:cNvSpPr/>
          <p:nvPr/>
        </p:nvSpPr>
        <p:spPr>
          <a:xfrm>
            <a:off x="2997594" y="2716450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1" name="橢圓 20">
            <a:extLst>
              <a:ext uri="{FF2B5EF4-FFF2-40B4-BE49-F238E27FC236}">
                <a16:creationId xmlns:a16="http://schemas.microsoft.com/office/drawing/2014/main" id="{FEAEC5E1-2D54-926E-F8E2-2412DCD857B0}"/>
              </a:ext>
            </a:extLst>
          </p:cNvPr>
          <p:cNvSpPr/>
          <p:nvPr/>
        </p:nvSpPr>
        <p:spPr>
          <a:xfrm>
            <a:off x="2986164" y="3901933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22" name="直線接點 21">
            <a:extLst>
              <a:ext uri="{FF2B5EF4-FFF2-40B4-BE49-F238E27FC236}">
                <a16:creationId xmlns:a16="http://schemas.microsoft.com/office/drawing/2014/main" id="{06FB18E9-DCB3-F40F-A933-ADB20CD2EB9E}"/>
              </a:ext>
            </a:extLst>
          </p:cNvPr>
          <p:cNvCxnSpPr>
            <a:cxnSpLocks/>
            <a:stCxn id="16" idx="6"/>
            <a:endCxn id="20" idx="2"/>
          </p:cNvCxnSpPr>
          <p:nvPr/>
        </p:nvCxnSpPr>
        <p:spPr>
          <a:xfrm>
            <a:off x="1820304" y="3000813"/>
            <a:ext cx="1177290" cy="138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接點 25">
            <a:extLst>
              <a:ext uri="{FF2B5EF4-FFF2-40B4-BE49-F238E27FC236}">
                <a16:creationId xmlns:a16="http://schemas.microsoft.com/office/drawing/2014/main" id="{58436A56-30AA-63D2-888A-4E87A6125B7E}"/>
              </a:ext>
            </a:extLst>
          </p:cNvPr>
          <p:cNvCxnSpPr>
            <a:cxnSpLocks/>
            <a:stCxn id="17" idx="6"/>
            <a:endCxn id="21" idx="2"/>
          </p:cNvCxnSpPr>
          <p:nvPr/>
        </p:nvCxnSpPr>
        <p:spPr>
          <a:xfrm flipV="1">
            <a:off x="1820304" y="4187683"/>
            <a:ext cx="1165860" cy="544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橢圓 26">
            <a:extLst>
              <a:ext uri="{FF2B5EF4-FFF2-40B4-BE49-F238E27FC236}">
                <a16:creationId xmlns:a16="http://schemas.microsoft.com/office/drawing/2014/main" id="{8415123C-83C3-283E-52C6-9CB4106C4FE9}"/>
              </a:ext>
            </a:extLst>
          </p:cNvPr>
          <p:cNvSpPr/>
          <p:nvPr/>
        </p:nvSpPr>
        <p:spPr>
          <a:xfrm>
            <a:off x="4073538" y="3287950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044E3AE7-2904-B10C-F23D-913B8B69606B}"/>
              </a:ext>
            </a:extLst>
          </p:cNvPr>
          <p:cNvCxnSpPr>
            <a:cxnSpLocks/>
            <a:stCxn id="20" idx="6"/>
            <a:endCxn id="27" idx="2"/>
          </p:cNvCxnSpPr>
          <p:nvPr/>
        </p:nvCxnSpPr>
        <p:spPr>
          <a:xfrm>
            <a:off x="3569094" y="3002200"/>
            <a:ext cx="504444" cy="5715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接點 28">
            <a:extLst>
              <a:ext uri="{FF2B5EF4-FFF2-40B4-BE49-F238E27FC236}">
                <a16:creationId xmlns:a16="http://schemas.microsoft.com/office/drawing/2014/main" id="{3C1E06EC-1E6F-72F5-126C-6B8466770D1F}"/>
              </a:ext>
            </a:extLst>
          </p:cNvPr>
          <p:cNvCxnSpPr>
            <a:cxnSpLocks/>
            <a:stCxn id="21" idx="6"/>
            <a:endCxn id="27" idx="2"/>
          </p:cNvCxnSpPr>
          <p:nvPr/>
        </p:nvCxnSpPr>
        <p:spPr>
          <a:xfrm flipV="1">
            <a:off x="3557664" y="3573700"/>
            <a:ext cx="515874" cy="61398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字方塊 29">
                <a:extLst>
                  <a:ext uri="{FF2B5EF4-FFF2-40B4-BE49-F238E27FC236}">
                    <a16:creationId xmlns:a16="http://schemas.microsoft.com/office/drawing/2014/main" id="{7C11ACB7-9D40-B25A-587B-80307A494C6F}"/>
                  </a:ext>
                </a:extLst>
              </p:cNvPr>
              <p:cNvSpPr txBox="1"/>
              <p:nvPr/>
            </p:nvSpPr>
            <p:spPr>
              <a:xfrm>
                <a:off x="1354519" y="2765453"/>
                <a:ext cx="322139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30" name="文字方塊 29">
                <a:extLst>
                  <a:ext uri="{FF2B5EF4-FFF2-40B4-BE49-F238E27FC236}">
                    <a16:creationId xmlns:a16="http://schemas.microsoft.com/office/drawing/2014/main" id="{7C11ACB7-9D40-B25A-587B-80307A494C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4519" y="2765453"/>
                <a:ext cx="322139" cy="400110"/>
              </a:xfrm>
              <a:prstGeom prst="rect">
                <a:avLst/>
              </a:prstGeom>
              <a:blipFill>
                <a:blip r:embed="rId6"/>
                <a:stretch>
                  <a:fillRect r="-2307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2A5F6F64-84A7-20BB-6E80-D44B08EB5D31}"/>
                  </a:ext>
                </a:extLst>
              </p:cNvPr>
              <p:cNvSpPr txBox="1"/>
              <p:nvPr/>
            </p:nvSpPr>
            <p:spPr>
              <a:xfrm>
                <a:off x="1330736" y="3970447"/>
                <a:ext cx="444852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2A5F6F64-84A7-20BB-6E80-D44B08EB5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0736" y="3970447"/>
                <a:ext cx="444852" cy="400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字方塊 31">
                <a:extLst>
                  <a:ext uri="{FF2B5EF4-FFF2-40B4-BE49-F238E27FC236}">
                    <a16:creationId xmlns:a16="http://schemas.microsoft.com/office/drawing/2014/main" id="{7EFD5573-2945-CD3C-3484-F379332D02D3}"/>
                  </a:ext>
                </a:extLst>
              </p:cNvPr>
              <p:cNvSpPr txBox="1"/>
              <p:nvPr/>
            </p:nvSpPr>
            <p:spPr>
              <a:xfrm>
                <a:off x="2013564" y="2584939"/>
                <a:ext cx="779339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1,1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32" name="文字方塊 31">
                <a:extLst>
                  <a:ext uri="{FF2B5EF4-FFF2-40B4-BE49-F238E27FC236}">
                    <a16:creationId xmlns:a16="http://schemas.microsoft.com/office/drawing/2014/main" id="{7EFD5573-2945-CD3C-3484-F379332D02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3564" y="2584939"/>
                <a:ext cx="779339" cy="41351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字方塊 32">
                <a:extLst>
                  <a:ext uri="{FF2B5EF4-FFF2-40B4-BE49-F238E27FC236}">
                    <a16:creationId xmlns:a16="http://schemas.microsoft.com/office/drawing/2014/main" id="{DB48AC6F-F590-1512-EBBC-D80BFA1D450D}"/>
                  </a:ext>
                </a:extLst>
              </p:cNvPr>
              <p:cNvSpPr txBox="1"/>
              <p:nvPr/>
            </p:nvSpPr>
            <p:spPr>
              <a:xfrm>
                <a:off x="1573849" y="3136175"/>
                <a:ext cx="526489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1,2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33" name="文字方塊 32">
                <a:extLst>
                  <a:ext uri="{FF2B5EF4-FFF2-40B4-BE49-F238E27FC236}">
                    <a16:creationId xmlns:a16="http://schemas.microsoft.com/office/drawing/2014/main" id="{DB48AC6F-F590-1512-EBBC-D80BFA1D45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3849" y="3136175"/>
                <a:ext cx="526489" cy="413511"/>
              </a:xfrm>
              <a:prstGeom prst="rect">
                <a:avLst/>
              </a:prstGeom>
              <a:blipFill>
                <a:blip r:embed="rId9"/>
                <a:stretch>
                  <a:fillRect r="-930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字方塊 33">
                <a:extLst>
                  <a:ext uri="{FF2B5EF4-FFF2-40B4-BE49-F238E27FC236}">
                    <a16:creationId xmlns:a16="http://schemas.microsoft.com/office/drawing/2014/main" id="{241F3FF8-5A1B-5394-B9DC-9CCE8FDB0BA6}"/>
                  </a:ext>
                </a:extLst>
              </p:cNvPr>
              <p:cNvSpPr txBox="1"/>
              <p:nvPr/>
            </p:nvSpPr>
            <p:spPr>
              <a:xfrm>
                <a:off x="2055623" y="4153243"/>
                <a:ext cx="711521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2,2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34" name="文字方塊 33">
                <a:extLst>
                  <a:ext uri="{FF2B5EF4-FFF2-40B4-BE49-F238E27FC236}">
                    <a16:creationId xmlns:a16="http://schemas.microsoft.com/office/drawing/2014/main" id="{241F3FF8-5A1B-5394-B9DC-9CCE8FDB0B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5623" y="4153243"/>
                <a:ext cx="711521" cy="41351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字方塊 39">
                <a:extLst>
                  <a:ext uri="{FF2B5EF4-FFF2-40B4-BE49-F238E27FC236}">
                    <a16:creationId xmlns:a16="http://schemas.microsoft.com/office/drawing/2014/main" id="{D15A1ACD-5514-B4FA-9642-72E42E7A4CE9}"/>
                  </a:ext>
                </a:extLst>
              </p:cNvPr>
              <p:cNvSpPr txBox="1"/>
              <p:nvPr/>
            </p:nvSpPr>
            <p:spPr>
              <a:xfrm>
                <a:off x="1574651" y="3529674"/>
                <a:ext cx="526489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2,1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40" name="文字方塊 39">
                <a:extLst>
                  <a:ext uri="{FF2B5EF4-FFF2-40B4-BE49-F238E27FC236}">
                    <a16:creationId xmlns:a16="http://schemas.microsoft.com/office/drawing/2014/main" id="{D15A1ACD-5514-B4FA-9642-72E42E7A4C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4651" y="3529674"/>
                <a:ext cx="526489" cy="413511"/>
              </a:xfrm>
              <a:prstGeom prst="rect">
                <a:avLst/>
              </a:prstGeom>
              <a:blipFill>
                <a:blip r:embed="rId11"/>
                <a:stretch>
                  <a:fillRect r="-930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字方塊 45">
                <a:extLst>
                  <a:ext uri="{FF2B5EF4-FFF2-40B4-BE49-F238E27FC236}">
                    <a16:creationId xmlns:a16="http://schemas.microsoft.com/office/drawing/2014/main" id="{EEEFC469-7CA0-2930-CD20-C91CDE12CC84}"/>
                  </a:ext>
                </a:extLst>
              </p:cNvPr>
              <p:cNvSpPr txBox="1"/>
              <p:nvPr/>
            </p:nvSpPr>
            <p:spPr>
              <a:xfrm>
                <a:off x="3054611" y="2791694"/>
                <a:ext cx="51587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46" name="文字方塊 45">
                <a:extLst>
                  <a:ext uri="{FF2B5EF4-FFF2-40B4-BE49-F238E27FC236}">
                    <a16:creationId xmlns:a16="http://schemas.microsoft.com/office/drawing/2014/main" id="{EEEFC469-7CA0-2930-CD20-C91CDE12CC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4611" y="2791694"/>
                <a:ext cx="515874" cy="40011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字方塊 46">
                <a:extLst>
                  <a:ext uri="{FF2B5EF4-FFF2-40B4-BE49-F238E27FC236}">
                    <a16:creationId xmlns:a16="http://schemas.microsoft.com/office/drawing/2014/main" id="{A0709A72-5F68-A871-5A12-56D0167CEC14}"/>
                  </a:ext>
                </a:extLst>
              </p:cNvPr>
              <p:cNvSpPr txBox="1"/>
              <p:nvPr/>
            </p:nvSpPr>
            <p:spPr>
              <a:xfrm>
                <a:off x="3031122" y="3982398"/>
                <a:ext cx="50444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47" name="文字方塊 46">
                <a:extLst>
                  <a:ext uri="{FF2B5EF4-FFF2-40B4-BE49-F238E27FC236}">
                    <a16:creationId xmlns:a16="http://schemas.microsoft.com/office/drawing/2014/main" id="{A0709A72-5F68-A871-5A12-56D0167CEC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1122" y="3982398"/>
                <a:ext cx="504444" cy="40011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字方塊 47">
                <a:extLst>
                  <a:ext uri="{FF2B5EF4-FFF2-40B4-BE49-F238E27FC236}">
                    <a16:creationId xmlns:a16="http://schemas.microsoft.com/office/drawing/2014/main" id="{CB459029-583D-5B96-BEC2-8A7D45B177C5}"/>
                  </a:ext>
                </a:extLst>
              </p:cNvPr>
              <p:cNvSpPr txBox="1"/>
              <p:nvPr/>
            </p:nvSpPr>
            <p:spPr>
              <a:xfrm>
                <a:off x="4107066" y="3379632"/>
                <a:ext cx="50444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zh-TW" altLang="zh-TW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zh-TW" alt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8" name="文字方塊 47">
                <a:extLst>
                  <a:ext uri="{FF2B5EF4-FFF2-40B4-BE49-F238E27FC236}">
                    <a16:creationId xmlns:a16="http://schemas.microsoft.com/office/drawing/2014/main" id="{CB459029-583D-5B96-BEC2-8A7D45B177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7066" y="3379632"/>
                <a:ext cx="504444" cy="400110"/>
              </a:xfrm>
              <a:prstGeom prst="rect">
                <a:avLst/>
              </a:prstGeom>
              <a:blipFill>
                <a:blip r:embed="rId14"/>
                <a:stretch>
                  <a:fillRect t="-3030" b="-606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字方塊 48">
                <a:extLst>
                  <a:ext uri="{FF2B5EF4-FFF2-40B4-BE49-F238E27FC236}">
                    <a16:creationId xmlns:a16="http://schemas.microsoft.com/office/drawing/2014/main" id="{DA80CF48-61C2-DB03-BE43-CC20535DB3E7}"/>
                  </a:ext>
                </a:extLst>
              </p:cNvPr>
              <p:cNvSpPr txBox="1"/>
              <p:nvPr/>
            </p:nvSpPr>
            <p:spPr>
              <a:xfrm>
                <a:off x="3682561" y="2804051"/>
                <a:ext cx="526489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000" b="0" i="0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49" name="文字方塊 48">
                <a:extLst>
                  <a:ext uri="{FF2B5EF4-FFF2-40B4-BE49-F238E27FC236}">
                    <a16:creationId xmlns:a16="http://schemas.microsoft.com/office/drawing/2014/main" id="{DA80CF48-61C2-DB03-BE43-CC20535DB3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2561" y="2804051"/>
                <a:ext cx="526489" cy="413511"/>
              </a:xfrm>
              <a:prstGeom prst="rect">
                <a:avLst/>
              </a:prstGeom>
              <a:blipFill>
                <a:blip r:embed="rId15"/>
                <a:stretch>
                  <a:fillRect r="-930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文字方塊 56">
                <a:extLst>
                  <a:ext uri="{FF2B5EF4-FFF2-40B4-BE49-F238E27FC236}">
                    <a16:creationId xmlns:a16="http://schemas.microsoft.com/office/drawing/2014/main" id="{9E4B8A7B-C573-0EAC-A308-DFCAE32E5B95}"/>
                  </a:ext>
                </a:extLst>
              </p:cNvPr>
              <p:cNvSpPr txBox="1"/>
              <p:nvPr/>
            </p:nvSpPr>
            <p:spPr>
              <a:xfrm>
                <a:off x="3677751" y="3901933"/>
                <a:ext cx="526489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000" b="0" i="0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57" name="文字方塊 56">
                <a:extLst>
                  <a:ext uri="{FF2B5EF4-FFF2-40B4-BE49-F238E27FC236}">
                    <a16:creationId xmlns:a16="http://schemas.microsoft.com/office/drawing/2014/main" id="{9E4B8A7B-C573-0EAC-A308-DFCAE32E5B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7751" y="3901933"/>
                <a:ext cx="526489" cy="413511"/>
              </a:xfrm>
              <a:prstGeom prst="rect">
                <a:avLst/>
              </a:prstGeom>
              <a:blipFill>
                <a:blip r:embed="rId16"/>
                <a:stretch>
                  <a:fillRect r="-930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字方塊 2">
            <a:extLst>
              <a:ext uri="{FF2B5EF4-FFF2-40B4-BE49-F238E27FC236}">
                <a16:creationId xmlns:a16="http://schemas.microsoft.com/office/drawing/2014/main" id="{FD83AC6F-A4BA-915D-89FC-37BE0B1995CA}"/>
              </a:ext>
            </a:extLst>
          </p:cNvPr>
          <p:cNvSpPr txBox="1"/>
          <p:nvPr/>
        </p:nvSpPr>
        <p:spPr>
          <a:xfrm>
            <a:off x="6112328" y="3217562"/>
            <a:ext cx="54591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dirty="0"/>
              <a:t>迴歸任務：使用 </a:t>
            </a:r>
            <a:r>
              <a:rPr kumimoji="1" lang="en-US" altLang="zh-TW" sz="2400" dirty="0"/>
              <a:t>Mean Squared Error (MSE)</a:t>
            </a:r>
            <a:r>
              <a:rPr kumimoji="1" lang="zh-TW" altLang="en-US" sz="2400" dirty="0"/>
              <a:t> 作為目標函數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圓角矩形 9">
                <a:extLst>
                  <a:ext uri="{FF2B5EF4-FFF2-40B4-BE49-F238E27FC236}">
                    <a16:creationId xmlns:a16="http://schemas.microsoft.com/office/drawing/2014/main" id="{02F8AC4C-5A6D-AD82-7FDD-C076CC0FFE6F}"/>
                  </a:ext>
                </a:extLst>
              </p:cNvPr>
              <p:cNvSpPr/>
              <p:nvPr/>
            </p:nvSpPr>
            <p:spPr>
              <a:xfrm>
                <a:off x="5200280" y="3371794"/>
                <a:ext cx="403811" cy="403811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圓角矩形 9">
                <a:extLst>
                  <a:ext uri="{FF2B5EF4-FFF2-40B4-BE49-F238E27FC236}">
                    <a16:creationId xmlns:a16="http://schemas.microsoft.com/office/drawing/2014/main" id="{02F8AC4C-5A6D-AD82-7FDD-C076CC0FFE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0280" y="3371794"/>
                <a:ext cx="403811" cy="403811"/>
              </a:xfrm>
              <a:prstGeom prst="round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直線箭頭接點 22">
            <a:extLst>
              <a:ext uri="{FF2B5EF4-FFF2-40B4-BE49-F238E27FC236}">
                <a16:creationId xmlns:a16="http://schemas.microsoft.com/office/drawing/2014/main" id="{80353E31-3C0D-30D0-7817-F1D677863C41}"/>
              </a:ext>
            </a:extLst>
          </p:cNvPr>
          <p:cNvCxnSpPr>
            <a:cxnSpLocks/>
          </p:cNvCxnSpPr>
          <p:nvPr/>
        </p:nvCxnSpPr>
        <p:spPr>
          <a:xfrm>
            <a:off x="1330736" y="2224724"/>
            <a:ext cx="3203557" cy="0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箭頭接點 34">
            <a:extLst>
              <a:ext uri="{FF2B5EF4-FFF2-40B4-BE49-F238E27FC236}">
                <a16:creationId xmlns:a16="http://schemas.microsoft.com/office/drawing/2014/main" id="{6154F95C-DC19-8847-9252-BDD93CE31BC3}"/>
              </a:ext>
            </a:extLst>
          </p:cNvPr>
          <p:cNvCxnSpPr>
            <a:cxnSpLocks/>
          </p:cNvCxnSpPr>
          <p:nvPr/>
        </p:nvCxnSpPr>
        <p:spPr>
          <a:xfrm>
            <a:off x="4675383" y="3573699"/>
            <a:ext cx="479956" cy="0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CB833479-9F0D-8413-56BF-5A0EC1B5CB35}"/>
              </a:ext>
            </a:extLst>
          </p:cNvPr>
          <p:cNvSpPr txBox="1"/>
          <p:nvPr/>
        </p:nvSpPr>
        <p:spPr>
          <a:xfrm>
            <a:off x="1631702" y="1847903"/>
            <a:ext cx="2708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由輸入層到輸出層進行</a:t>
            </a:r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AF889AC5-A4A3-6CB9-6FB2-E53EA1C86B7D}"/>
              </a:ext>
            </a:extLst>
          </p:cNvPr>
          <p:cNvSpPr txBox="1"/>
          <p:nvPr/>
        </p:nvSpPr>
        <p:spPr>
          <a:xfrm>
            <a:off x="5055277" y="3839772"/>
            <a:ext cx="6938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12.5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55395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0" grpId="0" animBg="1"/>
      <p:bldP spid="39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3B757E-4D18-E738-FFB8-99BAD7C85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" altLang="zh-TW" dirty="0"/>
              <a:t>Step 1-3: 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建立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kumimoji="1" lang="en-US" altLang="zh-TW" dirty="0" err="1">
                <a:solidFill>
                  <a:schemeClr val="tx1"/>
                </a:solidFill>
              </a:rPr>
              <a:t>DataLoader</a:t>
            </a:r>
            <a:endParaRPr kumimoji="1" lang="en" altLang="zh-TW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67BB700-57D3-0316-D218-2A923A226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7C21DE0-D20D-B176-674E-F625CFB8F6FB}"/>
              </a:ext>
            </a:extLst>
          </p:cNvPr>
          <p:cNvSpPr/>
          <p:nvPr/>
        </p:nvSpPr>
        <p:spPr>
          <a:xfrm>
            <a:off x="636814" y="4995775"/>
            <a:ext cx="10918371" cy="127221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" altLang="zh-TW" sz="1600" b="0" dirty="0">
                <a:solidFill>
                  <a:srgbClr val="00B050"/>
                </a:solidFill>
                <a:effectLst/>
                <a:latin typeface="Menlo" panose="020B0609030804020204" pitchFamily="49" charset="0"/>
              </a:rPr>
              <a:t># We should split the dataset into train / validation / test sets first.</a:t>
            </a:r>
            <a:endParaRPr lang="en" altLang="zh-TW" sz="16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zh-TW" sz="16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train_loader</a:t>
            </a:r>
            <a:r>
              <a:rPr lang="en" altLang="zh-TW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" altLang="zh-TW" sz="16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torch.utils.data.DataLoader</a:t>
            </a:r>
            <a:r>
              <a:rPr lang="en" altLang="zh-TW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(trainset, </a:t>
            </a:r>
            <a:r>
              <a:rPr lang="en" altLang="zh-TW" sz="1600" b="0" dirty="0" err="1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batch_size</a:t>
            </a:r>
            <a:r>
              <a:rPr lang="en" altLang="zh-TW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=TRAIN_BS, </a:t>
            </a:r>
            <a:r>
              <a:rPr lang="en" altLang="zh-TW" sz="1600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shuffle</a:t>
            </a:r>
            <a:r>
              <a:rPr lang="en" altLang="zh-TW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" altLang="zh-TW" sz="16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True</a:t>
            </a:r>
            <a:r>
              <a:rPr lang="en" altLang="zh-TW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" altLang="zh-TW" sz="16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val_loader</a:t>
            </a:r>
            <a:r>
              <a:rPr lang="en" altLang="zh-TW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" altLang="zh-TW" sz="16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torch.utils.data.DataLoader</a:t>
            </a:r>
            <a:r>
              <a:rPr lang="en" altLang="zh-TW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zh-TW" sz="16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valset</a:t>
            </a:r>
            <a:r>
              <a:rPr lang="en" altLang="zh-TW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zh-TW" sz="1600" b="0" dirty="0" err="1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batch_size</a:t>
            </a:r>
            <a:r>
              <a:rPr lang="en" altLang="zh-TW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=VAL_BS, </a:t>
            </a:r>
            <a:r>
              <a:rPr lang="en" altLang="zh-TW" sz="1600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shuffle</a:t>
            </a:r>
            <a:r>
              <a:rPr lang="en" altLang="zh-TW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" altLang="zh-TW" sz="16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False</a:t>
            </a:r>
            <a:r>
              <a:rPr lang="en" altLang="zh-TW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" altLang="zh-TW" sz="16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test_loader</a:t>
            </a:r>
            <a:r>
              <a:rPr lang="en" altLang="zh-TW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" altLang="zh-TW" sz="16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torch.utils.data.DataLoader</a:t>
            </a:r>
            <a:r>
              <a:rPr lang="en" altLang="zh-TW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zh-TW" sz="16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testset</a:t>
            </a:r>
            <a:r>
              <a:rPr lang="en" altLang="zh-TW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zh-TW" sz="1600" b="0" dirty="0" err="1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batch_size</a:t>
            </a:r>
            <a:r>
              <a:rPr lang="en" altLang="zh-TW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=TEST_BS, </a:t>
            </a:r>
            <a:r>
              <a:rPr lang="en" altLang="zh-TW" sz="1600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shuffle</a:t>
            </a:r>
            <a:r>
              <a:rPr lang="en" altLang="zh-TW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" altLang="zh-TW" sz="16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False</a:t>
            </a:r>
            <a:r>
              <a:rPr lang="en" altLang="zh-TW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</a:p>
        </p:txBody>
      </p:sp>
      <p:sp>
        <p:nvSpPr>
          <p:cNvPr id="7" name="圓角矩形 6">
            <a:extLst>
              <a:ext uri="{FF2B5EF4-FFF2-40B4-BE49-F238E27FC236}">
                <a16:creationId xmlns:a16="http://schemas.microsoft.com/office/drawing/2014/main" id="{1139FC8C-AFD7-E848-5837-92494E8A5A2B}"/>
              </a:ext>
            </a:extLst>
          </p:cNvPr>
          <p:cNvSpPr/>
          <p:nvPr/>
        </p:nvSpPr>
        <p:spPr>
          <a:xfrm>
            <a:off x="767452" y="2335086"/>
            <a:ext cx="2708365" cy="84373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800" dirty="0">
                <a:solidFill>
                  <a:schemeClr val="tx1"/>
                </a:solidFill>
              </a:rPr>
              <a:t>Dataset</a:t>
            </a:r>
          </a:p>
        </p:txBody>
      </p:sp>
      <p:cxnSp>
        <p:nvCxnSpPr>
          <p:cNvPr id="8" name="直線箭頭接點 7">
            <a:extLst>
              <a:ext uri="{FF2B5EF4-FFF2-40B4-BE49-F238E27FC236}">
                <a16:creationId xmlns:a16="http://schemas.microsoft.com/office/drawing/2014/main" id="{329A5200-3B43-E0D4-B40B-F1CF6509CC9F}"/>
              </a:ext>
            </a:extLst>
          </p:cNvPr>
          <p:cNvCxnSpPr>
            <a:cxnSpLocks/>
          </p:cNvCxnSpPr>
          <p:nvPr/>
        </p:nvCxnSpPr>
        <p:spPr>
          <a:xfrm>
            <a:off x="3779520" y="2770204"/>
            <a:ext cx="208134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>
            <a:extLst>
              <a:ext uri="{FF2B5EF4-FFF2-40B4-BE49-F238E27FC236}">
                <a16:creationId xmlns:a16="http://schemas.microsoft.com/office/drawing/2014/main" id="{28141FE0-8190-0692-B007-6FF0AC8D1048}"/>
              </a:ext>
            </a:extLst>
          </p:cNvPr>
          <p:cNvSpPr txBox="1"/>
          <p:nvPr/>
        </p:nvSpPr>
        <p:spPr>
          <a:xfrm>
            <a:off x="4154541" y="2356841"/>
            <a:ext cx="13237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打亂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68DEC538-1F42-E3AC-975B-1F70C8957E2D}"/>
              </a:ext>
            </a:extLst>
          </p:cNvPr>
          <p:cNvSpPr txBox="1"/>
          <p:nvPr/>
        </p:nvSpPr>
        <p:spPr>
          <a:xfrm>
            <a:off x="4154541" y="2795597"/>
            <a:ext cx="13237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(Shuffle)</a:t>
            </a:r>
            <a:endParaRPr kumimoji="1" lang="zh-TW" altLang="en-US"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1" name="圓角矩形 10">
            <a:extLst>
              <a:ext uri="{FF2B5EF4-FFF2-40B4-BE49-F238E27FC236}">
                <a16:creationId xmlns:a16="http://schemas.microsoft.com/office/drawing/2014/main" id="{AB6D3916-D180-1A8C-CDBC-273804C7E268}"/>
              </a:ext>
            </a:extLst>
          </p:cNvPr>
          <p:cNvSpPr/>
          <p:nvPr/>
        </p:nvSpPr>
        <p:spPr>
          <a:xfrm>
            <a:off x="6156967" y="2069830"/>
            <a:ext cx="914393" cy="400110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dirty="0">
                <a:solidFill>
                  <a:schemeClr val="tx1"/>
                </a:solidFill>
              </a:rPr>
              <a:t>batch</a:t>
            </a:r>
          </a:p>
        </p:txBody>
      </p:sp>
      <p:sp>
        <p:nvSpPr>
          <p:cNvPr id="12" name="圓角矩形 11">
            <a:extLst>
              <a:ext uri="{FF2B5EF4-FFF2-40B4-BE49-F238E27FC236}">
                <a16:creationId xmlns:a16="http://schemas.microsoft.com/office/drawing/2014/main" id="{C2A50E4B-7F65-C65F-7FA1-9D4C030520BA}"/>
              </a:ext>
            </a:extLst>
          </p:cNvPr>
          <p:cNvSpPr/>
          <p:nvPr/>
        </p:nvSpPr>
        <p:spPr>
          <a:xfrm>
            <a:off x="6156966" y="2595542"/>
            <a:ext cx="914393" cy="400110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dirty="0">
                <a:solidFill>
                  <a:schemeClr val="tx1"/>
                </a:solidFill>
              </a:rPr>
              <a:t>batch</a:t>
            </a:r>
          </a:p>
        </p:txBody>
      </p:sp>
      <p:sp>
        <p:nvSpPr>
          <p:cNvPr id="13" name="圓角矩形 12">
            <a:extLst>
              <a:ext uri="{FF2B5EF4-FFF2-40B4-BE49-F238E27FC236}">
                <a16:creationId xmlns:a16="http://schemas.microsoft.com/office/drawing/2014/main" id="{796D9489-C899-F395-537B-214C93EE4082}"/>
              </a:ext>
            </a:extLst>
          </p:cNvPr>
          <p:cNvSpPr/>
          <p:nvPr/>
        </p:nvSpPr>
        <p:spPr>
          <a:xfrm>
            <a:off x="6164578" y="3142496"/>
            <a:ext cx="914393" cy="400110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dirty="0">
                <a:solidFill>
                  <a:schemeClr val="tx1"/>
                </a:solidFill>
              </a:rPr>
              <a:t>batch</a:t>
            </a:r>
          </a:p>
        </p:txBody>
      </p:sp>
      <p:sp>
        <p:nvSpPr>
          <p:cNvPr id="14" name="圓角矩形 13">
            <a:extLst>
              <a:ext uri="{FF2B5EF4-FFF2-40B4-BE49-F238E27FC236}">
                <a16:creationId xmlns:a16="http://schemas.microsoft.com/office/drawing/2014/main" id="{07E6E3D6-951E-B9E1-A8C1-376C85948554}"/>
              </a:ext>
            </a:extLst>
          </p:cNvPr>
          <p:cNvSpPr/>
          <p:nvPr/>
        </p:nvSpPr>
        <p:spPr>
          <a:xfrm>
            <a:off x="7223769" y="2069830"/>
            <a:ext cx="914393" cy="400110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dirty="0">
                <a:solidFill>
                  <a:schemeClr val="tx1"/>
                </a:solidFill>
              </a:rPr>
              <a:t>batch</a:t>
            </a:r>
          </a:p>
        </p:txBody>
      </p:sp>
      <p:sp>
        <p:nvSpPr>
          <p:cNvPr id="15" name="圓角矩形 14">
            <a:extLst>
              <a:ext uri="{FF2B5EF4-FFF2-40B4-BE49-F238E27FC236}">
                <a16:creationId xmlns:a16="http://schemas.microsoft.com/office/drawing/2014/main" id="{EA9505AE-00A0-131E-501A-740355657147}"/>
              </a:ext>
            </a:extLst>
          </p:cNvPr>
          <p:cNvSpPr/>
          <p:nvPr/>
        </p:nvSpPr>
        <p:spPr>
          <a:xfrm>
            <a:off x="7223768" y="2595542"/>
            <a:ext cx="914393" cy="400110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dirty="0">
                <a:solidFill>
                  <a:schemeClr val="tx1"/>
                </a:solidFill>
              </a:rPr>
              <a:t>batch</a:t>
            </a:r>
          </a:p>
        </p:txBody>
      </p:sp>
      <p:sp>
        <p:nvSpPr>
          <p:cNvPr id="16" name="圓角矩形 15">
            <a:extLst>
              <a:ext uri="{FF2B5EF4-FFF2-40B4-BE49-F238E27FC236}">
                <a16:creationId xmlns:a16="http://schemas.microsoft.com/office/drawing/2014/main" id="{41C535B5-9B80-7759-6A7A-3884ACD26562}"/>
              </a:ext>
            </a:extLst>
          </p:cNvPr>
          <p:cNvSpPr/>
          <p:nvPr/>
        </p:nvSpPr>
        <p:spPr>
          <a:xfrm>
            <a:off x="7231380" y="3142496"/>
            <a:ext cx="914393" cy="400110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dirty="0">
                <a:solidFill>
                  <a:schemeClr val="tx1"/>
                </a:solidFill>
              </a:rPr>
              <a:t>batch</a:t>
            </a:r>
          </a:p>
        </p:txBody>
      </p:sp>
      <p:sp>
        <p:nvSpPr>
          <p:cNvPr id="17" name="圓角矩形 16">
            <a:extLst>
              <a:ext uri="{FF2B5EF4-FFF2-40B4-BE49-F238E27FC236}">
                <a16:creationId xmlns:a16="http://schemas.microsoft.com/office/drawing/2014/main" id="{B96942EC-6271-C63F-D0A7-F2093A8A9191}"/>
              </a:ext>
            </a:extLst>
          </p:cNvPr>
          <p:cNvSpPr/>
          <p:nvPr/>
        </p:nvSpPr>
        <p:spPr>
          <a:xfrm>
            <a:off x="8290571" y="2069830"/>
            <a:ext cx="914393" cy="400110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dirty="0">
                <a:solidFill>
                  <a:schemeClr val="tx1"/>
                </a:solidFill>
              </a:rPr>
              <a:t>batch</a:t>
            </a:r>
          </a:p>
        </p:txBody>
      </p:sp>
      <p:sp>
        <p:nvSpPr>
          <p:cNvPr id="18" name="圓角矩形 17">
            <a:extLst>
              <a:ext uri="{FF2B5EF4-FFF2-40B4-BE49-F238E27FC236}">
                <a16:creationId xmlns:a16="http://schemas.microsoft.com/office/drawing/2014/main" id="{699ABDB3-4C53-BC95-3336-AF2A65D889FA}"/>
              </a:ext>
            </a:extLst>
          </p:cNvPr>
          <p:cNvSpPr/>
          <p:nvPr/>
        </p:nvSpPr>
        <p:spPr>
          <a:xfrm>
            <a:off x="8290570" y="2595542"/>
            <a:ext cx="914393" cy="400110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dirty="0">
                <a:solidFill>
                  <a:schemeClr val="tx1"/>
                </a:solidFill>
              </a:rPr>
              <a:t>batch</a:t>
            </a:r>
          </a:p>
        </p:txBody>
      </p:sp>
      <p:sp>
        <p:nvSpPr>
          <p:cNvPr id="19" name="圓角矩形 18">
            <a:extLst>
              <a:ext uri="{FF2B5EF4-FFF2-40B4-BE49-F238E27FC236}">
                <a16:creationId xmlns:a16="http://schemas.microsoft.com/office/drawing/2014/main" id="{7548DA60-60AC-7DF7-8472-D43F252AF98A}"/>
              </a:ext>
            </a:extLst>
          </p:cNvPr>
          <p:cNvSpPr/>
          <p:nvPr/>
        </p:nvSpPr>
        <p:spPr>
          <a:xfrm>
            <a:off x="8298182" y="3142496"/>
            <a:ext cx="914393" cy="400110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dirty="0">
                <a:solidFill>
                  <a:schemeClr val="tx1"/>
                </a:solidFill>
              </a:rPr>
              <a:t>batch</a:t>
            </a:r>
          </a:p>
        </p:txBody>
      </p:sp>
      <p:sp>
        <p:nvSpPr>
          <p:cNvPr id="20" name="圓角矩形 19">
            <a:extLst>
              <a:ext uri="{FF2B5EF4-FFF2-40B4-BE49-F238E27FC236}">
                <a16:creationId xmlns:a16="http://schemas.microsoft.com/office/drawing/2014/main" id="{ABFA5968-877A-62E0-2680-ADCD148D3FC6}"/>
              </a:ext>
            </a:extLst>
          </p:cNvPr>
          <p:cNvSpPr/>
          <p:nvPr/>
        </p:nvSpPr>
        <p:spPr>
          <a:xfrm>
            <a:off x="9357373" y="2069830"/>
            <a:ext cx="914393" cy="400110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dirty="0">
                <a:solidFill>
                  <a:schemeClr val="tx1"/>
                </a:solidFill>
              </a:rPr>
              <a:t>batch</a:t>
            </a:r>
          </a:p>
        </p:txBody>
      </p:sp>
      <p:sp>
        <p:nvSpPr>
          <p:cNvPr id="21" name="圓角矩形 20">
            <a:extLst>
              <a:ext uri="{FF2B5EF4-FFF2-40B4-BE49-F238E27FC236}">
                <a16:creationId xmlns:a16="http://schemas.microsoft.com/office/drawing/2014/main" id="{CF40E58E-9245-907C-F27B-003BEFA345BC}"/>
              </a:ext>
            </a:extLst>
          </p:cNvPr>
          <p:cNvSpPr/>
          <p:nvPr/>
        </p:nvSpPr>
        <p:spPr>
          <a:xfrm>
            <a:off x="9357372" y="2595542"/>
            <a:ext cx="914393" cy="400110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dirty="0">
                <a:solidFill>
                  <a:schemeClr val="tx1"/>
                </a:solidFill>
              </a:rPr>
              <a:t>batch</a:t>
            </a:r>
          </a:p>
        </p:txBody>
      </p:sp>
      <p:sp>
        <p:nvSpPr>
          <p:cNvPr id="22" name="圓角矩形 21">
            <a:extLst>
              <a:ext uri="{FF2B5EF4-FFF2-40B4-BE49-F238E27FC236}">
                <a16:creationId xmlns:a16="http://schemas.microsoft.com/office/drawing/2014/main" id="{B57A809A-6398-9D6A-46AD-DC62B53CE54F}"/>
              </a:ext>
            </a:extLst>
          </p:cNvPr>
          <p:cNvSpPr/>
          <p:nvPr/>
        </p:nvSpPr>
        <p:spPr>
          <a:xfrm>
            <a:off x="9364984" y="3142496"/>
            <a:ext cx="914393" cy="400110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dirty="0">
                <a:solidFill>
                  <a:schemeClr val="tx1"/>
                </a:solidFill>
              </a:rPr>
              <a:t>batch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5624276A-3768-AE35-D727-788D088B052E}"/>
              </a:ext>
            </a:extLst>
          </p:cNvPr>
          <p:cNvSpPr txBox="1"/>
          <p:nvPr/>
        </p:nvSpPr>
        <p:spPr>
          <a:xfrm>
            <a:off x="10402134" y="2570149"/>
            <a:ext cx="6490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...</a:t>
            </a:r>
            <a:endParaRPr kumimoji="1" lang="zh-TW" altLang="en-US"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4" name="橢圓圖說文字 23">
            <a:extLst>
              <a:ext uri="{FF2B5EF4-FFF2-40B4-BE49-F238E27FC236}">
                <a16:creationId xmlns:a16="http://schemas.microsoft.com/office/drawing/2014/main" id="{2F8AB003-68B3-77EC-7114-E1F60B2B955F}"/>
              </a:ext>
            </a:extLst>
          </p:cNvPr>
          <p:cNvSpPr/>
          <p:nvPr/>
        </p:nvSpPr>
        <p:spPr>
          <a:xfrm rot="10800000">
            <a:off x="3483429" y="3726161"/>
            <a:ext cx="2821576" cy="1046004"/>
          </a:xfrm>
          <a:prstGeom prst="wedgeEllipseCallout">
            <a:avLst>
              <a:gd name="adj1" fmla="val -41469"/>
              <a:gd name="adj2" fmla="val 56544"/>
            </a:avLst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DB9BD63E-9EED-EED8-F6E9-6CEBDE5050E4}"/>
              </a:ext>
            </a:extLst>
          </p:cNvPr>
          <p:cNvSpPr txBox="1"/>
          <p:nvPr/>
        </p:nvSpPr>
        <p:spPr>
          <a:xfrm>
            <a:off x="3707464" y="3887164"/>
            <a:ext cx="24862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000" dirty="0">
                <a:ea typeface="Microsoft JhengHei" panose="020B0604030504040204" pitchFamily="34" charset="-120"/>
              </a:rPr>
              <a:t>在</a:t>
            </a:r>
            <a:r>
              <a:rPr kumimoji="1" lang="en-US" altLang="zh-TW" sz="2000" dirty="0">
                <a:ea typeface="Microsoft JhengHei" panose="020B0604030504040204" pitchFamily="34" charset="-120"/>
              </a:rPr>
              <a:t>batch size = k</a:t>
            </a:r>
            <a:r>
              <a:rPr kumimoji="1" lang="zh-TW" altLang="en-US" sz="2000" dirty="0">
                <a:ea typeface="Microsoft JhengHei" panose="020B0604030504040204" pitchFamily="34" charset="-120"/>
              </a:rPr>
              <a:t>時，每個</a:t>
            </a:r>
            <a:r>
              <a:rPr kumimoji="1" lang="en-US" altLang="zh-TW" sz="2000" dirty="0">
                <a:ea typeface="Microsoft JhengHei" panose="020B0604030504040204" pitchFamily="34" charset="-120"/>
              </a:rPr>
              <a:t>batch</a:t>
            </a:r>
            <a:r>
              <a:rPr kumimoji="1" lang="zh-TW" altLang="en-US" sz="2000" dirty="0">
                <a:ea typeface="Microsoft JhengHei" panose="020B0604030504040204" pitchFamily="34" charset="-120"/>
              </a:rPr>
              <a:t>有</a:t>
            </a:r>
            <a:r>
              <a:rPr kumimoji="1" lang="en-US" altLang="zh-TW" sz="2000" dirty="0">
                <a:ea typeface="Microsoft JhengHei" panose="020B0604030504040204" pitchFamily="34" charset="-120"/>
              </a:rPr>
              <a:t>k</a:t>
            </a:r>
            <a:r>
              <a:rPr kumimoji="1" lang="zh-TW" altLang="en-US" sz="2000" dirty="0">
                <a:ea typeface="Microsoft JhengHei" panose="020B0604030504040204" pitchFamily="34" charset="-120"/>
              </a:rPr>
              <a:t>筆資料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92DA6A86-2578-BDF0-5B42-9A83861E03ED}"/>
              </a:ext>
            </a:extLst>
          </p:cNvPr>
          <p:cNvSpPr txBox="1"/>
          <p:nvPr/>
        </p:nvSpPr>
        <p:spPr>
          <a:xfrm>
            <a:off x="9004663" y="402287"/>
            <a:ext cx="1105988" cy="276999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200" b="1" dirty="0">
                <a:solidFill>
                  <a:schemeClr val="accent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1. Data</a:t>
            </a:r>
            <a:endParaRPr kumimoji="1" lang="zh-TW" altLang="en-US" sz="1200" b="1" dirty="0">
              <a:solidFill>
                <a:schemeClr val="accent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26" name="直線箭頭接點 25">
            <a:extLst>
              <a:ext uri="{FF2B5EF4-FFF2-40B4-BE49-F238E27FC236}">
                <a16:creationId xmlns:a16="http://schemas.microsoft.com/office/drawing/2014/main" id="{CBE180FF-C2C9-5585-7D94-73F747761393}"/>
              </a:ext>
            </a:extLst>
          </p:cNvPr>
          <p:cNvCxnSpPr>
            <a:cxnSpLocks/>
            <a:stCxn id="3" idx="3"/>
            <a:endCxn id="27" idx="1"/>
          </p:cNvCxnSpPr>
          <p:nvPr/>
        </p:nvCxnSpPr>
        <p:spPr>
          <a:xfrm>
            <a:off x="10110651" y="540787"/>
            <a:ext cx="29609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7461EC9D-BE3C-04D1-C168-F2F03BA7531E}"/>
              </a:ext>
            </a:extLst>
          </p:cNvPr>
          <p:cNvSpPr txBox="1"/>
          <p:nvPr/>
        </p:nvSpPr>
        <p:spPr>
          <a:xfrm>
            <a:off x="10406741" y="402287"/>
            <a:ext cx="1105988" cy="276999"/>
          </a:xfrm>
          <a:prstGeom prst="rect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200" dirty="0">
                <a:solidFill>
                  <a:schemeClr val="bg1">
                    <a:lumMod val="6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2. Model</a:t>
            </a:r>
            <a:endParaRPr kumimoji="1" lang="zh-TW" altLang="en-US" sz="1200" dirty="0">
              <a:solidFill>
                <a:schemeClr val="bg1">
                  <a:lumMod val="6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28A1C842-4CE6-87B5-7053-E7755A155B6B}"/>
              </a:ext>
            </a:extLst>
          </p:cNvPr>
          <p:cNvSpPr txBox="1"/>
          <p:nvPr/>
        </p:nvSpPr>
        <p:spPr>
          <a:xfrm>
            <a:off x="10406741" y="879538"/>
            <a:ext cx="1105989" cy="276999"/>
          </a:xfrm>
          <a:prstGeom prst="rect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200" dirty="0">
                <a:solidFill>
                  <a:schemeClr val="bg1">
                    <a:lumMod val="6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3. Training</a:t>
            </a:r>
            <a:endParaRPr kumimoji="1" lang="zh-TW" altLang="en-US" sz="1200" dirty="0">
              <a:solidFill>
                <a:schemeClr val="bg1">
                  <a:lumMod val="6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1BB312B9-3B07-F1F4-00B8-EF1B901CB809}"/>
              </a:ext>
            </a:extLst>
          </p:cNvPr>
          <p:cNvSpPr txBox="1"/>
          <p:nvPr/>
        </p:nvSpPr>
        <p:spPr>
          <a:xfrm>
            <a:off x="9004662" y="879538"/>
            <a:ext cx="1105989" cy="276999"/>
          </a:xfrm>
          <a:prstGeom prst="rect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200" dirty="0">
                <a:solidFill>
                  <a:schemeClr val="bg1">
                    <a:lumMod val="6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4. Evaluation</a:t>
            </a:r>
            <a:endParaRPr kumimoji="1" lang="zh-TW" altLang="en-US" sz="1200" dirty="0">
              <a:solidFill>
                <a:schemeClr val="bg1">
                  <a:lumMod val="6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30" name="直線箭頭接點 29">
            <a:extLst>
              <a:ext uri="{FF2B5EF4-FFF2-40B4-BE49-F238E27FC236}">
                <a16:creationId xmlns:a16="http://schemas.microsoft.com/office/drawing/2014/main" id="{5B0D7941-776E-C530-D5B0-1550B1A17D3D}"/>
              </a:ext>
            </a:extLst>
          </p:cNvPr>
          <p:cNvCxnSpPr>
            <a:cxnSpLocks/>
            <a:stCxn id="28" idx="1"/>
            <a:endCxn id="29" idx="3"/>
          </p:cNvCxnSpPr>
          <p:nvPr/>
        </p:nvCxnSpPr>
        <p:spPr>
          <a:xfrm flipH="1">
            <a:off x="10110651" y="1018038"/>
            <a:ext cx="296090" cy="0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箭頭接點 30">
            <a:extLst>
              <a:ext uri="{FF2B5EF4-FFF2-40B4-BE49-F238E27FC236}">
                <a16:creationId xmlns:a16="http://schemas.microsoft.com/office/drawing/2014/main" id="{0086AD29-EAA1-66BC-9B21-782DC9283243}"/>
              </a:ext>
            </a:extLst>
          </p:cNvPr>
          <p:cNvCxnSpPr>
            <a:cxnSpLocks/>
            <a:stCxn id="27" idx="2"/>
            <a:endCxn id="28" idx="0"/>
          </p:cNvCxnSpPr>
          <p:nvPr/>
        </p:nvCxnSpPr>
        <p:spPr>
          <a:xfrm>
            <a:off x="10959735" y="679286"/>
            <a:ext cx="1" cy="200252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422771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BC0ABB0-A8E0-4992-54F2-9DCE4C4E4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Advantages of batching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EF81AFA-5833-421C-57B2-0565243D2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C3F58507-0DC9-D3E1-1554-86614984EB18}"/>
              </a:ext>
            </a:extLst>
          </p:cNvPr>
          <p:cNvSpPr txBox="1"/>
          <p:nvPr/>
        </p:nvSpPr>
        <p:spPr>
          <a:xfrm>
            <a:off x="653144" y="1806093"/>
            <a:ext cx="10514209" cy="2805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Training: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mini-batch gradient descent </a:t>
            </a:r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有機會避免模型陷入局部最小值</a:t>
            </a:r>
            <a:endParaRPr kumimoji="1" lang="en-US" altLang="zh-TW"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Inference (validation or test):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省記憶體</a:t>
            </a:r>
            <a:endParaRPr kumimoji="1" lang="en-US" altLang="zh-TW"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不需要累積梯度，所以</a:t>
            </a:r>
            <a:r>
              <a:rPr kumimoji="1"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inference </a:t>
            </a:r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時期的 </a:t>
            </a:r>
            <a:r>
              <a:rPr kumimoji="1"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batch size (bs) </a:t>
            </a:r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通常可以比 </a:t>
            </a:r>
            <a:r>
              <a:rPr kumimoji="1"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training </a:t>
            </a:r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時期的 </a:t>
            </a:r>
            <a:r>
              <a:rPr kumimoji="1"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bs </a:t>
            </a:r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還大</a:t>
            </a:r>
            <a:endParaRPr kumimoji="1" lang="en-US" altLang="zh-TW"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957DB247-15D4-EF52-02EF-305B0BFA9670}"/>
              </a:ext>
            </a:extLst>
          </p:cNvPr>
          <p:cNvSpPr txBox="1"/>
          <p:nvPr/>
        </p:nvSpPr>
        <p:spPr>
          <a:xfrm>
            <a:off x="9004663" y="402287"/>
            <a:ext cx="1105988" cy="276999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200" b="1" dirty="0">
                <a:solidFill>
                  <a:schemeClr val="accent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1. Data</a:t>
            </a:r>
            <a:endParaRPr kumimoji="1" lang="zh-TW" altLang="en-US" sz="1200" b="1" dirty="0">
              <a:solidFill>
                <a:schemeClr val="accent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6" name="直線箭頭接點 5">
            <a:extLst>
              <a:ext uri="{FF2B5EF4-FFF2-40B4-BE49-F238E27FC236}">
                <a16:creationId xmlns:a16="http://schemas.microsoft.com/office/drawing/2014/main" id="{1C825C7A-127E-AEAD-DB7D-B3455BB0014D}"/>
              </a:ext>
            </a:extLst>
          </p:cNvPr>
          <p:cNvCxnSpPr>
            <a:cxnSpLocks/>
            <a:stCxn id="3" idx="3"/>
            <a:endCxn id="7" idx="1"/>
          </p:cNvCxnSpPr>
          <p:nvPr/>
        </p:nvCxnSpPr>
        <p:spPr>
          <a:xfrm>
            <a:off x="10110651" y="540787"/>
            <a:ext cx="29609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字方塊 6">
            <a:extLst>
              <a:ext uri="{FF2B5EF4-FFF2-40B4-BE49-F238E27FC236}">
                <a16:creationId xmlns:a16="http://schemas.microsoft.com/office/drawing/2014/main" id="{A329F88D-512F-0188-B60D-9EE284D4A767}"/>
              </a:ext>
            </a:extLst>
          </p:cNvPr>
          <p:cNvSpPr txBox="1"/>
          <p:nvPr/>
        </p:nvSpPr>
        <p:spPr>
          <a:xfrm>
            <a:off x="10406741" y="402287"/>
            <a:ext cx="1105988" cy="276999"/>
          </a:xfrm>
          <a:prstGeom prst="rect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200" dirty="0">
                <a:solidFill>
                  <a:schemeClr val="bg1">
                    <a:lumMod val="6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2. Model</a:t>
            </a:r>
            <a:endParaRPr kumimoji="1" lang="zh-TW" altLang="en-US" sz="1200" dirty="0">
              <a:solidFill>
                <a:schemeClr val="bg1">
                  <a:lumMod val="6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543EC7FA-3BEE-542D-27F4-7C6E0E92C60B}"/>
              </a:ext>
            </a:extLst>
          </p:cNvPr>
          <p:cNvSpPr txBox="1"/>
          <p:nvPr/>
        </p:nvSpPr>
        <p:spPr>
          <a:xfrm>
            <a:off x="10406741" y="879538"/>
            <a:ext cx="1105989" cy="276999"/>
          </a:xfrm>
          <a:prstGeom prst="rect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200" dirty="0">
                <a:solidFill>
                  <a:schemeClr val="bg1">
                    <a:lumMod val="6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3. Training</a:t>
            </a:r>
            <a:endParaRPr kumimoji="1" lang="zh-TW" altLang="en-US" sz="1200" dirty="0">
              <a:solidFill>
                <a:schemeClr val="bg1">
                  <a:lumMod val="6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D1A41C8D-1BC9-57B0-1200-2E2F8DE2055F}"/>
              </a:ext>
            </a:extLst>
          </p:cNvPr>
          <p:cNvSpPr txBox="1"/>
          <p:nvPr/>
        </p:nvSpPr>
        <p:spPr>
          <a:xfrm>
            <a:off x="9004662" y="879538"/>
            <a:ext cx="1105989" cy="276999"/>
          </a:xfrm>
          <a:prstGeom prst="rect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200" dirty="0">
                <a:solidFill>
                  <a:schemeClr val="bg1">
                    <a:lumMod val="6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4. Evaluation</a:t>
            </a:r>
            <a:endParaRPr kumimoji="1" lang="zh-TW" altLang="en-US" sz="1200" dirty="0">
              <a:solidFill>
                <a:schemeClr val="bg1">
                  <a:lumMod val="6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10" name="直線箭頭接點 9">
            <a:extLst>
              <a:ext uri="{FF2B5EF4-FFF2-40B4-BE49-F238E27FC236}">
                <a16:creationId xmlns:a16="http://schemas.microsoft.com/office/drawing/2014/main" id="{851AD589-5234-5EA5-686D-938D024563CC}"/>
              </a:ext>
            </a:extLst>
          </p:cNvPr>
          <p:cNvCxnSpPr>
            <a:cxnSpLocks/>
            <a:stCxn id="8" idx="1"/>
            <a:endCxn id="9" idx="3"/>
          </p:cNvCxnSpPr>
          <p:nvPr/>
        </p:nvCxnSpPr>
        <p:spPr>
          <a:xfrm flipH="1">
            <a:off x="10110651" y="1018038"/>
            <a:ext cx="296090" cy="0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箭頭接點 10">
            <a:extLst>
              <a:ext uri="{FF2B5EF4-FFF2-40B4-BE49-F238E27FC236}">
                <a16:creationId xmlns:a16="http://schemas.microsoft.com/office/drawing/2014/main" id="{7DE9450E-79DF-A797-76BD-FDBC9AA6AC0D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>
            <a:off x="10959735" y="679286"/>
            <a:ext cx="1" cy="200252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028485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C5CBE65-45AD-EA66-344B-A8DB0C8BC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Step 2-1: Construct the model 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4909114-2D42-C6FA-FBBE-5B3709C7C6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001CF45D-1875-2E8E-1AE8-2FCCEA4071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71634" y="6319349"/>
            <a:ext cx="7048732" cy="365125"/>
          </a:xfrm>
        </p:spPr>
        <p:txBody>
          <a:bodyPr>
            <a:normAutofit/>
          </a:bodyPr>
          <a:lstStyle/>
          <a:p>
            <a:pPr algn="ctr"/>
            <a:r>
              <a:rPr kumimoji="1" lang="en" altLang="zh-TW" sz="1800" dirty="0"/>
              <a:t>https://</a:t>
            </a:r>
            <a:r>
              <a:rPr kumimoji="1" lang="en" altLang="zh-TW" sz="1800" dirty="0" err="1"/>
              <a:t>pytorch.org</a:t>
            </a:r>
            <a:r>
              <a:rPr kumimoji="1" lang="en" altLang="zh-TW" sz="1800" dirty="0"/>
              <a:t>/tutorials/beginner/basics/</a:t>
            </a:r>
            <a:r>
              <a:rPr kumimoji="1" lang="en" altLang="zh-TW" sz="1800" dirty="0" err="1"/>
              <a:t>buildmodel_tutorial.html</a:t>
            </a:r>
            <a:endParaRPr kumimoji="1" lang="zh-TW" altLang="en-US" sz="1800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CBF8B1E2-A0C8-F808-EBF3-C418A489A648}"/>
              </a:ext>
            </a:extLst>
          </p:cNvPr>
          <p:cNvSpPr txBox="1"/>
          <p:nvPr/>
        </p:nvSpPr>
        <p:spPr>
          <a:xfrm>
            <a:off x="636815" y="1657052"/>
            <a:ext cx="10918370" cy="1889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000" dirty="0">
                <a:ea typeface="Microsoft JhengHei" panose="020B0604030504040204" pitchFamily="34" charset="-120"/>
              </a:rPr>
              <a:t>我們需要：</a:t>
            </a:r>
            <a:endParaRPr kumimoji="1" lang="en-US" altLang="zh-TW" sz="2000" dirty="0">
              <a:ea typeface="Microsoft JhengHei" panose="020B0604030504040204" pitchFamily="34" charset="-120"/>
            </a:endParaRP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zh-TW" altLang="en-US" sz="2000" dirty="0">
                <a:ea typeface="Microsoft JhengHei" panose="020B0604030504040204" pitchFamily="34" charset="-120"/>
              </a:rPr>
              <a:t>繼承</a:t>
            </a:r>
            <a:r>
              <a:rPr kumimoji="1" lang="en-US" altLang="zh-TW" sz="2000" dirty="0">
                <a:ea typeface="Microsoft JhengHei" panose="020B0604030504040204" pitchFamily="34" charset="-120"/>
              </a:rPr>
              <a:t> </a:t>
            </a:r>
            <a:r>
              <a:rPr kumimoji="1" lang="en-US" altLang="zh-TW" sz="2000" dirty="0" err="1">
                <a:ea typeface="Microsoft JhengHei" panose="020B0604030504040204" pitchFamily="34" charset="-120"/>
              </a:rPr>
              <a:t>torch.nn.Module</a:t>
            </a:r>
            <a:r>
              <a:rPr kumimoji="1" lang="zh-TW" altLang="en-US" sz="2000" dirty="0">
                <a:ea typeface="Microsoft JhengHei" panose="020B0604030504040204" pitchFamily="34" charset="-120"/>
              </a:rPr>
              <a:t>，</a:t>
            </a:r>
            <a:endParaRPr kumimoji="1" lang="en-US" altLang="zh-TW" sz="2000" dirty="0">
              <a:ea typeface="Microsoft JhengHei" panose="020B0604030504040204" pitchFamily="34" charset="-120"/>
            </a:endParaRP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zh-TW" altLang="en-US" sz="2000" dirty="0">
                <a:ea typeface="Microsoft JhengHei" panose="020B0604030504040204" pitchFamily="34" charset="-120"/>
              </a:rPr>
              <a:t>初始化</a:t>
            </a:r>
            <a:r>
              <a:rPr kumimoji="1" lang="en-US" altLang="zh-TW" sz="2000" dirty="0">
                <a:ea typeface="Microsoft JhengHei" panose="020B0604030504040204" pitchFamily="34" charset="-120"/>
              </a:rPr>
              <a:t> </a:t>
            </a:r>
            <a:r>
              <a:rPr kumimoji="1" lang="en-US" altLang="zh-TW" sz="2000" dirty="0" err="1">
                <a:ea typeface="Microsoft JhengHei" panose="020B0604030504040204" pitchFamily="34" charset="-120"/>
              </a:rPr>
              <a:t>torch.nn.Module</a:t>
            </a:r>
            <a:r>
              <a:rPr kumimoji="1" lang="en-US" altLang="zh-TW" sz="2000" dirty="0">
                <a:ea typeface="Microsoft JhengHei" panose="020B0604030504040204" pitchFamily="34" charset="-120"/>
              </a:rPr>
              <a:t> </a:t>
            </a:r>
            <a:r>
              <a:rPr kumimoji="1" lang="zh-TW" altLang="en-US" sz="2000" dirty="0">
                <a:ea typeface="Microsoft JhengHei" panose="020B0604030504040204" pitchFamily="34" charset="-120"/>
              </a:rPr>
              <a:t>原本定義的內容</a:t>
            </a:r>
            <a:endParaRPr kumimoji="1" lang="en-US" altLang="zh-TW" sz="2000" dirty="0">
              <a:ea typeface="Microsoft JhengHei" panose="020B0604030504040204" pitchFamily="34" charset="-120"/>
            </a:endParaRP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zh-TW" altLang="en-US" sz="2000" dirty="0">
                <a:ea typeface="Microsoft JhengHei" panose="020B0604030504040204" pitchFamily="34" charset="-120"/>
              </a:rPr>
              <a:t>改寫兩個項目 </a:t>
            </a:r>
            <a:r>
              <a:rPr kumimoji="1" lang="en-US" altLang="zh-TW" sz="2000" dirty="0">
                <a:ea typeface="Microsoft JhengHei" panose="020B0604030504040204" pitchFamily="34" charset="-120"/>
              </a:rPr>
              <a:t>(__</a:t>
            </a:r>
            <a:r>
              <a:rPr kumimoji="1" lang="en-US" altLang="zh-TW" sz="2000" dirty="0" err="1">
                <a:ea typeface="Microsoft JhengHei" panose="020B0604030504040204" pitchFamily="34" charset="-120"/>
              </a:rPr>
              <a:t>init</a:t>
            </a:r>
            <a:r>
              <a:rPr kumimoji="1" lang="en-US" altLang="zh-TW" sz="2000" dirty="0">
                <a:ea typeface="Microsoft JhengHei" panose="020B0604030504040204" pitchFamily="34" charset="-120"/>
              </a:rPr>
              <a:t>__, forward)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369BFA2-0D09-21B5-7653-68CC1E252E6F}"/>
              </a:ext>
            </a:extLst>
          </p:cNvPr>
          <p:cNvSpPr/>
          <p:nvPr/>
        </p:nvSpPr>
        <p:spPr>
          <a:xfrm>
            <a:off x="1641427" y="3623798"/>
            <a:ext cx="8909146" cy="2554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" altLang="zh-TW" sz="16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class</a:t>
            </a:r>
            <a:r>
              <a:rPr lang="en" altLang="zh-TW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TW" sz="1600" b="0" dirty="0" err="1">
                <a:solidFill>
                  <a:srgbClr val="2B91AF"/>
                </a:solidFill>
                <a:effectLst/>
                <a:latin typeface="Menlo" panose="020B0609030804020204" pitchFamily="49" charset="0"/>
              </a:rPr>
              <a:t>MyModel</a:t>
            </a:r>
            <a:r>
              <a:rPr lang="en" altLang="zh-TW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zh-TW" sz="16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torch.nn.Module</a:t>
            </a:r>
            <a:r>
              <a:rPr lang="en" altLang="zh-TW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):</a:t>
            </a:r>
          </a:p>
          <a:p>
            <a:r>
              <a:rPr lang="zh-TW" altLang="en-US" sz="1600" dirty="0">
                <a:solidFill>
                  <a:srgbClr val="000000"/>
                </a:solidFill>
                <a:latin typeface="Menlo" panose="020B0609030804020204" pitchFamily="49" charset="0"/>
              </a:rPr>
              <a:t>    </a:t>
            </a:r>
            <a:r>
              <a:rPr lang="en" altLang="zh-TW" sz="16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def</a:t>
            </a:r>
            <a:r>
              <a:rPr lang="en" altLang="zh-TW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__</a:t>
            </a:r>
            <a:r>
              <a:rPr lang="en" altLang="zh-TW" sz="16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init</a:t>
            </a:r>
            <a:r>
              <a:rPr lang="en" altLang="zh-TW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__(</a:t>
            </a:r>
            <a:r>
              <a:rPr lang="en" altLang="zh-TW" sz="1600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self</a:t>
            </a:r>
            <a:r>
              <a:rPr lang="en" altLang="zh-TW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):</a:t>
            </a:r>
          </a:p>
          <a:p>
            <a:r>
              <a:rPr lang="zh-TW" altLang="en-US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       </a:t>
            </a:r>
            <a:r>
              <a:rPr lang="en" altLang="zh-TW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super().__</a:t>
            </a:r>
            <a:r>
              <a:rPr lang="en" altLang="zh-TW" sz="1600" b="0" dirty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init</a:t>
            </a:r>
            <a:r>
              <a:rPr lang="en" altLang="zh-TW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__() </a:t>
            </a:r>
            <a:r>
              <a:rPr lang="en" altLang="zh-TW" sz="16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# </a:t>
            </a:r>
            <a:r>
              <a:rPr lang="zh-TW" altLang="en-US" sz="1600" b="0" dirty="0">
                <a:solidFill>
                  <a:srgbClr val="008000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初始化 </a:t>
            </a:r>
            <a:r>
              <a:rPr lang="en" altLang="zh-TW" sz="1600" b="0" dirty="0" err="1">
                <a:solidFill>
                  <a:srgbClr val="008000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torch.nn.Module</a:t>
            </a:r>
            <a:r>
              <a:rPr lang="en" altLang="zh-TW" sz="1600" b="0" dirty="0">
                <a:solidFill>
                  <a:srgbClr val="008000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TW" altLang="en-US" sz="1600" b="0" dirty="0">
                <a:solidFill>
                  <a:srgbClr val="008000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原本定義的內容</a:t>
            </a:r>
            <a:endParaRPr lang="en-US" altLang="zh-TW" sz="1600" dirty="0">
              <a:solidFill>
                <a:srgbClr val="008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en-US" altLang="zh-TW" sz="16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        </a:t>
            </a:r>
            <a:r>
              <a:rPr lang="en" altLang="zh-TW" sz="16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# Define our new variables</a:t>
            </a:r>
          </a:p>
          <a:p>
            <a:r>
              <a:rPr lang="en" altLang="zh-TW" sz="16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        # Define our </a:t>
            </a:r>
            <a:r>
              <a:rPr lang="en-US" altLang="zh-TW" sz="16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model layers</a:t>
            </a:r>
            <a:endParaRPr lang="zh-TW" altLang="en-US" sz="16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br>
              <a:rPr lang="en" altLang="zh-TW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r>
              <a:rPr lang="zh-TW" altLang="en-US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" altLang="zh-TW" sz="16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def</a:t>
            </a:r>
            <a:r>
              <a:rPr lang="en" altLang="zh-TW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forward(</a:t>
            </a:r>
            <a:r>
              <a:rPr lang="en" altLang="zh-TW" sz="1600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self</a:t>
            </a:r>
            <a:r>
              <a:rPr lang="en" altLang="zh-TW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" altLang="zh-TW" sz="1600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x</a:t>
            </a:r>
            <a:r>
              <a:rPr lang="en" altLang="zh-TW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):</a:t>
            </a:r>
          </a:p>
          <a:p>
            <a:r>
              <a:rPr lang="en" altLang="zh-TW" sz="1600" dirty="0">
                <a:solidFill>
                  <a:srgbClr val="000000"/>
                </a:solidFill>
                <a:latin typeface="Menlo" panose="020B0609030804020204" pitchFamily="49" charset="0"/>
              </a:rPr>
              <a:t>  </a:t>
            </a:r>
            <a:r>
              <a:rPr lang="en-US" altLang="zh-TW" sz="16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zh-TW" altLang="en-US" sz="16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     </a:t>
            </a:r>
            <a:r>
              <a:rPr lang="en" altLang="zh-TW" sz="1600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# Do something (forward pass)</a:t>
            </a:r>
            <a:endParaRPr lang="en" altLang="zh-TW" sz="1600" b="0" dirty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zh-TW" altLang="en-US" sz="16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       </a:t>
            </a:r>
            <a:r>
              <a:rPr lang="en" altLang="zh-TW" sz="16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" altLang="zh-TW" sz="1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output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50DF8162-AD17-BD30-CE24-9210E54D8FF3}"/>
              </a:ext>
            </a:extLst>
          </p:cNvPr>
          <p:cNvSpPr txBox="1"/>
          <p:nvPr/>
        </p:nvSpPr>
        <p:spPr>
          <a:xfrm>
            <a:off x="9004663" y="402287"/>
            <a:ext cx="1105988" cy="276999"/>
          </a:xfrm>
          <a:prstGeom prst="rect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200" dirty="0">
                <a:solidFill>
                  <a:schemeClr val="bg1">
                    <a:lumMod val="6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1. Data</a:t>
            </a:r>
            <a:endParaRPr kumimoji="1" lang="zh-TW" altLang="en-US" sz="1200" dirty="0">
              <a:solidFill>
                <a:schemeClr val="bg1">
                  <a:lumMod val="6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9" name="直線箭頭接點 8">
            <a:extLst>
              <a:ext uri="{FF2B5EF4-FFF2-40B4-BE49-F238E27FC236}">
                <a16:creationId xmlns:a16="http://schemas.microsoft.com/office/drawing/2014/main" id="{7D8D7AFA-46CB-4AAA-F32C-34C238D2E28B}"/>
              </a:ext>
            </a:extLst>
          </p:cNvPr>
          <p:cNvCxnSpPr>
            <a:cxnSpLocks/>
            <a:stCxn id="3" idx="3"/>
            <a:endCxn id="10" idx="1"/>
          </p:cNvCxnSpPr>
          <p:nvPr/>
        </p:nvCxnSpPr>
        <p:spPr>
          <a:xfrm>
            <a:off x="10110651" y="540787"/>
            <a:ext cx="29609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9">
            <a:extLst>
              <a:ext uri="{FF2B5EF4-FFF2-40B4-BE49-F238E27FC236}">
                <a16:creationId xmlns:a16="http://schemas.microsoft.com/office/drawing/2014/main" id="{7FA54DDD-FD9D-8420-0E5A-72EB9C539803}"/>
              </a:ext>
            </a:extLst>
          </p:cNvPr>
          <p:cNvSpPr txBox="1"/>
          <p:nvPr/>
        </p:nvSpPr>
        <p:spPr>
          <a:xfrm>
            <a:off x="10406741" y="402287"/>
            <a:ext cx="1105988" cy="276999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200" b="1" dirty="0">
                <a:solidFill>
                  <a:schemeClr val="accent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2. Model</a:t>
            </a:r>
            <a:endParaRPr kumimoji="1" lang="zh-TW" altLang="en-US" sz="1200" b="1" dirty="0">
              <a:solidFill>
                <a:schemeClr val="accent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09D78A76-7F0B-429A-751B-9218B6FDA065}"/>
              </a:ext>
            </a:extLst>
          </p:cNvPr>
          <p:cNvSpPr txBox="1"/>
          <p:nvPr/>
        </p:nvSpPr>
        <p:spPr>
          <a:xfrm>
            <a:off x="10406741" y="879538"/>
            <a:ext cx="1105989" cy="276999"/>
          </a:xfrm>
          <a:prstGeom prst="rect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200" dirty="0">
                <a:solidFill>
                  <a:schemeClr val="bg1">
                    <a:lumMod val="6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3. Training</a:t>
            </a:r>
            <a:endParaRPr kumimoji="1" lang="zh-TW" altLang="en-US" sz="1200" dirty="0">
              <a:solidFill>
                <a:schemeClr val="bg1">
                  <a:lumMod val="6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1426FA95-65FE-1756-7F1F-BF3FDB56E5D7}"/>
              </a:ext>
            </a:extLst>
          </p:cNvPr>
          <p:cNvSpPr txBox="1"/>
          <p:nvPr/>
        </p:nvSpPr>
        <p:spPr>
          <a:xfrm>
            <a:off x="9004662" y="879538"/>
            <a:ext cx="1105989" cy="276999"/>
          </a:xfrm>
          <a:prstGeom prst="rect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200" dirty="0">
                <a:solidFill>
                  <a:schemeClr val="bg1">
                    <a:lumMod val="6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4. Evaluation</a:t>
            </a:r>
            <a:endParaRPr kumimoji="1" lang="zh-TW" altLang="en-US" sz="1200" dirty="0">
              <a:solidFill>
                <a:schemeClr val="bg1">
                  <a:lumMod val="6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13" name="直線箭頭接點 12">
            <a:extLst>
              <a:ext uri="{FF2B5EF4-FFF2-40B4-BE49-F238E27FC236}">
                <a16:creationId xmlns:a16="http://schemas.microsoft.com/office/drawing/2014/main" id="{53491FDD-0C71-B160-AE3A-EAE67E040D6D}"/>
              </a:ext>
            </a:extLst>
          </p:cNvPr>
          <p:cNvCxnSpPr>
            <a:cxnSpLocks/>
            <a:stCxn id="11" idx="1"/>
            <a:endCxn id="12" idx="3"/>
          </p:cNvCxnSpPr>
          <p:nvPr/>
        </p:nvCxnSpPr>
        <p:spPr>
          <a:xfrm flipH="1">
            <a:off x="10110651" y="1018038"/>
            <a:ext cx="296090" cy="0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28814283-C8EB-D5A9-E64D-A1E19DD01D7A}"/>
              </a:ext>
            </a:extLst>
          </p:cNvPr>
          <p:cNvCxnSpPr>
            <a:cxnSpLocks/>
            <a:stCxn id="10" idx="2"/>
            <a:endCxn id="11" idx="0"/>
          </p:cNvCxnSpPr>
          <p:nvPr/>
        </p:nvCxnSpPr>
        <p:spPr>
          <a:xfrm>
            <a:off x="10959735" y="679286"/>
            <a:ext cx="1" cy="200252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995816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143DAE2-FC07-3C9B-91E6-579F3E225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為什麼需要 </a:t>
            </a:r>
            <a:r>
              <a:rPr kumimoji="1" lang="en-US" altLang="zh-TW" dirty="0"/>
              <a:t>super().__</a:t>
            </a:r>
            <a:r>
              <a:rPr kumimoji="1" lang="en-US" altLang="zh-TW" dirty="0" err="1"/>
              <a:t>init</a:t>
            </a:r>
            <a:r>
              <a:rPr kumimoji="1" lang="en-US" altLang="zh-TW" dirty="0"/>
              <a:t>__() ?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194995B-74DE-0706-2F26-86F04B1943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43</a:t>
            </a:fld>
            <a:endParaRPr 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24BA678-9132-FF98-16F0-8848E50DB8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3747" y="2814015"/>
            <a:ext cx="9704503" cy="3314404"/>
          </a:xfrm>
          <a:prstGeom prst="rect">
            <a:avLst/>
          </a:prstGeom>
        </p:spPr>
      </p:pic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F950D223-36FD-9CEA-8B8C-D36326EEC8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01821" y="6319349"/>
            <a:ext cx="8988357" cy="365125"/>
          </a:xfrm>
        </p:spPr>
        <p:txBody>
          <a:bodyPr>
            <a:normAutofit/>
          </a:bodyPr>
          <a:lstStyle/>
          <a:p>
            <a:pPr algn="ctr"/>
            <a:r>
              <a:rPr kumimoji="1" lang="en" altLang="zh-TW" sz="1200" dirty="0"/>
              <a:t>https://</a:t>
            </a:r>
            <a:r>
              <a:rPr kumimoji="1" lang="en" altLang="zh-TW" sz="1200" dirty="0" err="1"/>
              <a:t>github.com</a:t>
            </a:r>
            <a:r>
              <a:rPr kumimoji="1" lang="en" altLang="zh-TW" sz="1200" dirty="0"/>
              <a:t>/</a:t>
            </a:r>
            <a:r>
              <a:rPr kumimoji="1" lang="en" altLang="zh-TW" sz="1200" dirty="0" err="1"/>
              <a:t>pytorch</a:t>
            </a:r>
            <a:r>
              <a:rPr kumimoji="1" lang="en" altLang="zh-TW" sz="1200" dirty="0"/>
              <a:t>/</a:t>
            </a:r>
            <a:r>
              <a:rPr kumimoji="1" lang="en" altLang="zh-TW" sz="1200" dirty="0" err="1"/>
              <a:t>pytorch</a:t>
            </a:r>
            <a:r>
              <a:rPr kumimoji="1" lang="en" altLang="zh-TW" sz="1200" dirty="0"/>
              <a:t>/blob/266657182a4040937f6f27011d7ddf77716db83d/torch/</a:t>
            </a:r>
            <a:r>
              <a:rPr kumimoji="1" lang="en" altLang="zh-TW" sz="1200" dirty="0" err="1"/>
              <a:t>nn</a:t>
            </a:r>
            <a:r>
              <a:rPr kumimoji="1" lang="en" altLang="zh-TW" sz="1200" dirty="0"/>
              <a:t>/modules/module.py#L206-L221</a:t>
            </a:r>
            <a:endParaRPr kumimoji="1" lang="zh-TW" altLang="en-US" sz="1200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5CFF0FBA-3D06-3CF3-014E-5131468771A3}"/>
              </a:ext>
            </a:extLst>
          </p:cNvPr>
          <p:cNvSpPr txBox="1"/>
          <p:nvPr/>
        </p:nvSpPr>
        <p:spPr>
          <a:xfrm>
            <a:off x="636815" y="1657052"/>
            <a:ext cx="10918370" cy="9660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000" dirty="0">
                <a:ea typeface="Microsoft JhengHei" panose="020B0604030504040204" pitchFamily="34" charset="-120"/>
              </a:rPr>
              <a:t>模型需要繼承</a:t>
            </a:r>
            <a:r>
              <a:rPr kumimoji="1" lang="en-US" altLang="zh-TW" sz="2000" dirty="0">
                <a:ea typeface="Microsoft JhengHei" panose="020B0604030504040204" pitchFamily="34" charset="-120"/>
              </a:rPr>
              <a:t> </a:t>
            </a:r>
            <a:r>
              <a:rPr kumimoji="1" lang="en-US" altLang="zh-TW" sz="2000" dirty="0" err="1">
                <a:ea typeface="Microsoft JhengHei" panose="020B0604030504040204" pitchFamily="34" charset="-120"/>
              </a:rPr>
              <a:t>torch.nn.Module</a:t>
            </a:r>
            <a:r>
              <a:rPr kumimoji="1" lang="zh-TW" altLang="en-US" sz="2000" dirty="0">
                <a:ea typeface="Microsoft JhengHei" panose="020B0604030504040204" pitchFamily="34" charset="-120"/>
              </a:rPr>
              <a:t>，並且透過 </a:t>
            </a:r>
            <a:r>
              <a:rPr kumimoji="1" lang="en-US" altLang="zh-TW" sz="2000" dirty="0">
                <a:ea typeface="Microsoft JhengHei" panose="020B0604030504040204" pitchFamily="34" charset="-120"/>
              </a:rPr>
              <a:t>super().__</a:t>
            </a:r>
            <a:r>
              <a:rPr kumimoji="1" lang="en-US" altLang="zh-TW" sz="2000" dirty="0" err="1">
                <a:ea typeface="Microsoft JhengHei" panose="020B0604030504040204" pitchFamily="34" charset="-120"/>
              </a:rPr>
              <a:t>init</a:t>
            </a:r>
            <a:r>
              <a:rPr kumimoji="1" lang="en-US" altLang="zh-TW" sz="2000" dirty="0">
                <a:ea typeface="Microsoft JhengHei" panose="020B0604030504040204" pitchFamily="34" charset="-120"/>
              </a:rPr>
              <a:t>__() </a:t>
            </a:r>
            <a:r>
              <a:rPr kumimoji="1" lang="zh-TW" altLang="en-US" sz="2000" dirty="0">
                <a:ea typeface="Microsoft JhengHei" panose="020B0604030504040204" pitchFamily="34" charset="-120"/>
              </a:rPr>
              <a:t>初始化原本在 </a:t>
            </a:r>
            <a:r>
              <a:rPr kumimoji="1" lang="en" altLang="zh-TW" sz="2000" dirty="0" err="1">
                <a:ea typeface="Microsoft JhengHei" panose="020B0604030504040204" pitchFamily="34" charset="-120"/>
              </a:rPr>
              <a:t>nn.Module</a:t>
            </a:r>
            <a:r>
              <a:rPr kumimoji="1" lang="zh-TW" altLang="en-US" sz="2000" dirty="0">
                <a:ea typeface="Microsoft JhengHei" panose="020B0604030504040204" pitchFamily="34" charset="-120"/>
              </a:rPr>
              <a:t> 中被定義好的內容，如下圖所示：</a:t>
            </a:r>
            <a:endParaRPr kumimoji="1" lang="en-US" altLang="zh-TW" sz="2000" dirty="0">
              <a:ea typeface="Microsoft JhengHei" panose="020B0604030504040204" pitchFamily="34" charset="-12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7E117463-1D1A-A36C-56F5-C7386DE2DFD6}"/>
              </a:ext>
            </a:extLst>
          </p:cNvPr>
          <p:cNvSpPr txBox="1"/>
          <p:nvPr/>
        </p:nvSpPr>
        <p:spPr>
          <a:xfrm>
            <a:off x="9315748" y="402287"/>
            <a:ext cx="1105988" cy="276999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200" b="1" dirty="0">
                <a:solidFill>
                  <a:schemeClr val="accent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1. Data</a:t>
            </a:r>
            <a:endParaRPr kumimoji="1" lang="zh-TW" altLang="en-US" sz="1200" b="1" dirty="0">
              <a:solidFill>
                <a:schemeClr val="accent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15" name="直線箭頭接點 14">
            <a:extLst>
              <a:ext uri="{FF2B5EF4-FFF2-40B4-BE49-F238E27FC236}">
                <a16:creationId xmlns:a16="http://schemas.microsoft.com/office/drawing/2014/main" id="{CD20D2D3-9BB7-3E57-4AC5-4C901C153A05}"/>
              </a:ext>
            </a:extLst>
          </p:cNvPr>
          <p:cNvCxnSpPr>
            <a:cxnSpLocks/>
            <a:stCxn id="14" idx="3"/>
            <a:endCxn id="16" idx="1"/>
          </p:cNvCxnSpPr>
          <p:nvPr/>
        </p:nvCxnSpPr>
        <p:spPr>
          <a:xfrm>
            <a:off x="10421736" y="540787"/>
            <a:ext cx="29609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54D1744E-00F7-B990-A5FD-3A9111F3E3E6}"/>
              </a:ext>
            </a:extLst>
          </p:cNvPr>
          <p:cNvSpPr txBox="1"/>
          <p:nvPr/>
        </p:nvSpPr>
        <p:spPr>
          <a:xfrm>
            <a:off x="10717826" y="402287"/>
            <a:ext cx="1105988" cy="276999"/>
          </a:xfrm>
          <a:prstGeom prst="rect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200" dirty="0">
                <a:solidFill>
                  <a:schemeClr val="bg1">
                    <a:lumMod val="6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2. Model</a:t>
            </a:r>
            <a:endParaRPr kumimoji="1" lang="zh-TW" altLang="en-US" sz="1200" dirty="0">
              <a:solidFill>
                <a:schemeClr val="bg1">
                  <a:lumMod val="6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D50B29ED-3D37-1F4A-6F38-6AF9A962EE7A}"/>
              </a:ext>
            </a:extLst>
          </p:cNvPr>
          <p:cNvSpPr txBox="1"/>
          <p:nvPr/>
        </p:nvSpPr>
        <p:spPr>
          <a:xfrm>
            <a:off x="10717826" y="879538"/>
            <a:ext cx="1105989" cy="276999"/>
          </a:xfrm>
          <a:prstGeom prst="rect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200" dirty="0">
                <a:solidFill>
                  <a:schemeClr val="bg1">
                    <a:lumMod val="6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3. Training</a:t>
            </a:r>
            <a:endParaRPr kumimoji="1" lang="zh-TW" altLang="en-US" sz="1200" dirty="0">
              <a:solidFill>
                <a:schemeClr val="bg1">
                  <a:lumMod val="6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BFA2DD7C-B39E-FA9F-A693-7D95DEF129DB}"/>
              </a:ext>
            </a:extLst>
          </p:cNvPr>
          <p:cNvSpPr txBox="1"/>
          <p:nvPr/>
        </p:nvSpPr>
        <p:spPr>
          <a:xfrm>
            <a:off x="9315747" y="879538"/>
            <a:ext cx="1105989" cy="276999"/>
          </a:xfrm>
          <a:prstGeom prst="rect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200" dirty="0">
                <a:solidFill>
                  <a:schemeClr val="bg1">
                    <a:lumMod val="6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4. Evaluation</a:t>
            </a:r>
            <a:endParaRPr kumimoji="1" lang="zh-TW" altLang="en-US" sz="1200" dirty="0">
              <a:solidFill>
                <a:schemeClr val="bg1">
                  <a:lumMod val="6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19" name="直線箭頭接點 18">
            <a:extLst>
              <a:ext uri="{FF2B5EF4-FFF2-40B4-BE49-F238E27FC236}">
                <a16:creationId xmlns:a16="http://schemas.microsoft.com/office/drawing/2014/main" id="{ACF355C5-AE42-F7DE-6ED6-B3B00F802943}"/>
              </a:ext>
            </a:extLst>
          </p:cNvPr>
          <p:cNvCxnSpPr>
            <a:cxnSpLocks/>
            <a:stCxn id="17" idx="1"/>
            <a:endCxn id="18" idx="3"/>
          </p:cNvCxnSpPr>
          <p:nvPr/>
        </p:nvCxnSpPr>
        <p:spPr>
          <a:xfrm flipH="1">
            <a:off x="10421736" y="1018038"/>
            <a:ext cx="296090" cy="0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箭頭接點 19">
            <a:extLst>
              <a:ext uri="{FF2B5EF4-FFF2-40B4-BE49-F238E27FC236}">
                <a16:creationId xmlns:a16="http://schemas.microsoft.com/office/drawing/2014/main" id="{FFEC8863-3EFA-B40B-7E2A-13C272FAA617}"/>
              </a:ext>
            </a:extLst>
          </p:cNvPr>
          <p:cNvCxnSpPr>
            <a:cxnSpLocks/>
            <a:stCxn id="16" idx="2"/>
            <a:endCxn id="17" idx="0"/>
          </p:cNvCxnSpPr>
          <p:nvPr/>
        </p:nvCxnSpPr>
        <p:spPr>
          <a:xfrm>
            <a:off x="11270820" y="679286"/>
            <a:ext cx="1" cy="200252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493257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F3509D5-8389-444B-C611-5FB309A3C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ImageNet Competition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35C2038-B8B5-EB7A-1D58-E93A21326D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44</a:t>
            </a:fld>
            <a:endParaRPr 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9AFA36D-5467-848A-CA4F-5FDA1CDA188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4565" y="2224215"/>
            <a:ext cx="8142869" cy="3627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42F68213-8993-EA71-3762-48DD0E119370}"/>
              </a:ext>
            </a:extLst>
          </p:cNvPr>
          <p:cNvSpPr txBox="1"/>
          <p:nvPr/>
        </p:nvSpPr>
        <p:spPr>
          <a:xfrm>
            <a:off x="2363635" y="6304510"/>
            <a:ext cx="74973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600" dirty="0"/>
              <a:t>Figure source: https://</a:t>
            </a:r>
            <a:r>
              <a:rPr kumimoji="1" lang="en-US" altLang="zh-TW" sz="1600" dirty="0" err="1"/>
              <a:t>www.kaggle.com</a:t>
            </a:r>
            <a:r>
              <a:rPr kumimoji="1" lang="en-US" altLang="zh-TW" sz="1600" dirty="0"/>
              <a:t>/discussions/getting-started/149448</a:t>
            </a:r>
            <a:endParaRPr kumimoji="1" lang="zh-TW" altLang="en-US" sz="1600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1BF23743-ECB4-67CC-77E0-F7B8BC4102E4}"/>
              </a:ext>
            </a:extLst>
          </p:cNvPr>
          <p:cNvSpPr txBox="1"/>
          <p:nvPr/>
        </p:nvSpPr>
        <p:spPr>
          <a:xfrm>
            <a:off x="736600" y="1622193"/>
            <a:ext cx="8514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dirty="0"/>
              <a:t>Complete name: ImageNet Large Scale Visual Recognition Challenge (ILSVRC)</a:t>
            </a:r>
            <a:endParaRPr kumimoji="1"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84207CD2-67F7-1018-622D-5FEF84062818}"/>
              </a:ext>
            </a:extLst>
          </p:cNvPr>
          <p:cNvSpPr txBox="1"/>
          <p:nvPr/>
        </p:nvSpPr>
        <p:spPr>
          <a:xfrm>
            <a:off x="4197096" y="2641570"/>
            <a:ext cx="1060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b="1" dirty="0" err="1"/>
              <a:t>AlexNet</a:t>
            </a:r>
            <a:endParaRPr kumimoji="1" lang="zh-TW" altLang="en-US" b="1" dirty="0"/>
          </a:p>
        </p:txBody>
      </p:sp>
      <p:cxnSp>
        <p:nvCxnSpPr>
          <p:cNvPr id="8" name="直線箭頭接點 7">
            <a:extLst>
              <a:ext uri="{FF2B5EF4-FFF2-40B4-BE49-F238E27FC236}">
                <a16:creationId xmlns:a16="http://schemas.microsoft.com/office/drawing/2014/main" id="{4466B629-7523-42E1-1555-93D6146D2E61}"/>
              </a:ext>
            </a:extLst>
          </p:cNvPr>
          <p:cNvCxnSpPr>
            <a:cxnSpLocks/>
          </p:cNvCxnSpPr>
          <p:nvPr/>
        </p:nvCxnSpPr>
        <p:spPr>
          <a:xfrm>
            <a:off x="4727448" y="2983470"/>
            <a:ext cx="0" cy="60028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字方塊 6">
            <a:extLst>
              <a:ext uri="{FF2B5EF4-FFF2-40B4-BE49-F238E27FC236}">
                <a16:creationId xmlns:a16="http://schemas.microsoft.com/office/drawing/2014/main" id="{F31B1C79-B335-B949-F863-3C92041F2B13}"/>
              </a:ext>
            </a:extLst>
          </p:cNvPr>
          <p:cNvSpPr txBox="1"/>
          <p:nvPr/>
        </p:nvSpPr>
        <p:spPr>
          <a:xfrm>
            <a:off x="9004663" y="402287"/>
            <a:ext cx="1105988" cy="276999"/>
          </a:xfrm>
          <a:prstGeom prst="rect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200" dirty="0">
                <a:solidFill>
                  <a:schemeClr val="bg1">
                    <a:lumMod val="6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1. Data</a:t>
            </a:r>
            <a:endParaRPr kumimoji="1" lang="zh-TW" altLang="en-US" sz="1200" dirty="0">
              <a:solidFill>
                <a:schemeClr val="bg1">
                  <a:lumMod val="6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9" name="直線箭頭接點 8">
            <a:extLst>
              <a:ext uri="{FF2B5EF4-FFF2-40B4-BE49-F238E27FC236}">
                <a16:creationId xmlns:a16="http://schemas.microsoft.com/office/drawing/2014/main" id="{71E430E9-7746-F212-6C21-8B67EB490ACF}"/>
              </a:ext>
            </a:extLst>
          </p:cNvPr>
          <p:cNvCxnSpPr>
            <a:cxnSpLocks/>
            <a:stCxn id="7" idx="3"/>
            <a:endCxn id="10" idx="1"/>
          </p:cNvCxnSpPr>
          <p:nvPr/>
        </p:nvCxnSpPr>
        <p:spPr>
          <a:xfrm>
            <a:off x="10110651" y="540787"/>
            <a:ext cx="29609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9">
            <a:extLst>
              <a:ext uri="{FF2B5EF4-FFF2-40B4-BE49-F238E27FC236}">
                <a16:creationId xmlns:a16="http://schemas.microsoft.com/office/drawing/2014/main" id="{8253373C-DCAA-A7B6-E142-26CF76885D2D}"/>
              </a:ext>
            </a:extLst>
          </p:cNvPr>
          <p:cNvSpPr txBox="1"/>
          <p:nvPr/>
        </p:nvSpPr>
        <p:spPr>
          <a:xfrm>
            <a:off x="10406741" y="402287"/>
            <a:ext cx="1105988" cy="276999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200" b="1" dirty="0">
                <a:solidFill>
                  <a:schemeClr val="accent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2. Model</a:t>
            </a:r>
            <a:endParaRPr kumimoji="1" lang="zh-TW" altLang="en-US" sz="1200" b="1" dirty="0">
              <a:solidFill>
                <a:schemeClr val="accent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5BA46974-80F8-1FE9-BFBB-21671297D295}"/>
              </a:ext>
            </a:extLst>
          </p:cNvPr>
          <p:cNvSpPr txBox="1"/>
          <p:nvPr/>
        </p:nvSpPr>
        <p:spPr>
          <a:xfrm>
            <a:off x="10406741" y="879538"/>
            <a:ext cx="1105989" cy="276999"/>
          </a:xfrm>
          <a:prstGeom prst="rect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200" dirty="0">
                <a:solidFill>
                  <a:schemeClr val="bg1">
                    <a:lumMod val="6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3. Training</a:t>
            </a:r>
            <a:endParaRPr kumimoji="1" lang="zh-TW" altLang="en-US" sz="1200" dirty="0">
              <a:solidFill>
                <a:schemeClr val="bg1">
                  <a:lumMod val="6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36D766F1-7FE0-9B87-12D2-42F981E24141}"/>
              </a:ext>
            </a:extLst>
          </p:cNvPr>
          <p:cNvSpPr txBox="1"/>
          <p:nvPr/>
        </p:nvSpPr>
        <p:spPr>
          <a:xfrm>
            <a:off x="9004662" y="879538"/>
            <a:ext cx="1105989" cy="276999"/>
          </a:xfrm>
          <a:prstGeom prst="rect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200" dirty="0">
                <a:solidFill>
                  <a:schemeClr val="bg1">
                    <a:lumMod val="6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4. Evaluation</a:t>
            </a:r>
            <a:endParaRPr kumimoji="1" lang="zh-TW" altLang="en-US" sz="1200" dirty="0">
              <a:solidFill>
                <a:schemeClr val="bg1">
                  <a:lumMod val="6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13" name="直線箭頭接點 12">
            <a:extLst>
              <a:ext uri="{FF2B5EF4-FFF2-40B4-BE49-F238E27FC236}">
                <a16:creationId xmlns:a16="http://schemas.microsoft.com/office/drawing/2014/main" id="{2A119267-F386-094B-C159-4BC65BBBCAC5}"/>
              </a:ext>
            </a:extLst>
          </p:cNvPr>
          <p:cNvCxnSpPr>
            <a:cxnSpLocks/>
            <a:stCxn id="11" idx="1"/>
            <a:endCxn id="12" idx="3"/>
          </p:cNvCxnSpPr>
          <p:nvPr/>
        </p:nvCxnSpPr>
        <p:spPr>
          <a:xfrm flipH="1">
            <a:off x="10110651" y="1018038"/>
            <a:ext cx="296090" cy="0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5387A3F0-F5DE-1C0D-EE19-AF761881EE2D}"/>
              </a:ext>
            </a:extLst>
          </p:cNvPr>
          <p:cNvCxnSpPr>
            <a:cxnSpLocks/>
            <a:stCxn id="10" idx="2"/>
            <a:endCxn id="11" idx="0"/>
          </p:cNvCxnSpPr>
          <p:nvPr/>
        </p:nvCxnSpPr>
        <p:spPr>
          <a:xfrm>
            <a:off x="10959735" y="679286"/>
            <a:ext cx="1" cy="200252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3094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256F710-C680-EB5E-4CB7-960DF467B2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Step 2-2: Define the optimizer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2A748B9-CD68-814C-E12B-B40A578E7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45</a:t>
            </a:fld>
            <a:endParaRPr lang="en-US" dirty="0"/>
          </a:p>
        </p:txBody>
      </p:sp>
      <p:graphicFrame>
        <p:nvGraphicFramePr>
          <p:cNvPr id="9" name="表格 9">
            <a:extLst>
              <a:ext uri="{FF2B5EF4-FFF2-40B4-BE49-F238E27FC236}">
                <a16:creationId xmlns:a16="http://schemas.microsoft.com/office/drawing/2014/main" id="{6441BFB4-3C7E-0FE9-7D65-BFC32C1FB21E}"/>
              </a:ext>
            </a:extLst>
          </p:cNvPr>
          <p:cNvGraphicFramePr>
            <a:graphicFrameLocks noGrp="1"/>
          </p:cNvGraphicFramePr>
          <p:nvPr/>
        </p:nvGraphicFramePr>
        <p:xfrm>
          <a:off x="2031999" y="2330451"/>
          <a:ext cx="8128000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59848">
                  <a:extLst>
                    <a:ext uri="{9D8B030D-6E8A-4147-A177-3AD203B41FA5}">
                      <a16:colId xmlns:a16="http://schemas.microsoft.com/office/drawing/2014/main" val="2003522790"/>
                    </a:ext>
                  </a:extLst>
                </a:gridCol>
                <a:gridCol w="4868152">
                  <a:extLst>
                    <a:ext uri="{9D8B030D-6E8A-4147-A177-3AD203B41FA5}">
                      <a16:colId xmlns:a16="http://schemas.microsoft.com/office/drawing/2014/main" val="5529313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Loss functions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Meaning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69722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" altLang="zh-TW" dirty="0" err="1">
                          <a:hlinkClick r:id="rId2"/>
                        </a:rPr>
                        <a:t>torch.optim.SGD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="1" dirty="0"/>
                        <a:t>Stochastic gradient descent </a:t>
                      </a:r>
                      <a:r>
                        <a:rPr lang="en-US" altLang="zh-TW" dirty="0"/>
                        <a:t>(with momentum)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17155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err="1">
                          <a:hlinkClick r:id="rId3"/>
                        </a:rPr>
                        <a:t>torch.optim.RMSprop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="1" dirty="0" err="1"/>
                        <a:t>RMSProp</a:t>
                      </a:r>
                      <a:r>
                        <a:rPr lang="en-US" altLang="zh-TW" dirty="0"/>
                        <a:t> (Root Mean Square Propagation)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42870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>
                          <a:hlinkClick r:id="rId4"/>
                        </a:rPr>
                        <a:t>torch.optim.Adam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="1" dirty="0"/>
                        <a:t>Adam</a:t>
                      </a:r>
                      <a:r>
                        <a:rPr lang="en-US" altLang="zh-TW" dirty="0"/>
                        <a:t> (Adaptive Moment Estimation)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4180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hlinkClick r:id="rId5"/>
                        </a:rPr>
                        <a:t>torch.optim.AdamW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="1" dirty="0" err="1"/>
                        <a:t>AdamW</a:t>
                      </a:r>
                      <a:r>
                        <a:rPr lang="en-US" altLang="zh-TW" dirty="0"/>
                        <a:t> (Adam with decoupled weight decay)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787793"/>
                  </a:ext>
                </a:extLst>
              </a:tr>
            </a:tbl>
          </a:graphicData>
        </a:graphic>
      </p:graphicFrame>
      <p:sp>
        <p:nvSpPr>
          <p:cNvPr id="11" name="矩形 10">
            <a:extLst>
              <a:ext uri="{FF2B5EF4-FFF2-40B4-BE49-F238E27FC236}">
                <a16:creationId xmlns:a16="http://schemas.microsoft.com/office/drawing/2014/main" id="{8BC06E62-9ED0-19E9-A9BD-07CD5F81C65B}"/>
              </a:ext>
            </a:extLst>
          </p:cNvPr>
          <p:cNvSpPr/>
          <p:nvPr/>
        </p:nvSpPr>
        <p:spPr>
          <a:xfrm>
            <a:off x="1062793" y="4652876"/>
            <a:ext cx="10066411" cy="79937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 err="1">
                <a:solidFill>
                  <a:schemeClr val="tx1"/>
                </a:solidFill>
                <a:latin typeface="Consolas" panose="020B0609020204030204" pitchFamily="49" charset="0"/>
                <a:ea typeface="Microsoft JhengHei" panose="020B0604030504040204" pitchFamily="34" charset="-120"/>
                <a:cs typeface="Consolas" panose="020B0609020204030204" pitchFamily="49" charset="0"/>
              </a:rPr>
              <a:t>learning_rate</a:t>
            </a:r>
            <a:r>
              <a:rPr lang="en-US" altLang="zh-TW" dirty="0">
                <a:solidFill>
                  <a:schemeClr val="tx1"/>
                </a:solidFill>
                <a:latin typeface="Consolas" panose="020B0609020204030204" pitchFamily="49" charset="0"/>
                <a:ea typeface="Microsoft JhengHei" panose="020B0604030504040204" pitchFamily="34" charset="-120"/>
                <a:cs typeface="Consolas" panose="020B0609020204030204" pitchFamily="49" charset="0"/>
              </a:rPr>
              <a:t> = 1e-3 </a:t>
            </a:r>
            <a:r>
              <a:rPr lang="en-US" altLang="zh-TW" dirty="0">
                <a:solidFill>
                  <a:srgbClr val="008000"/>
                </a:solidFill>
                <a:latin typeface="Consolas" panose="020B0609020204030204" pitchFamily="49" charset="0"/>
                <a:ea typeface="Microsoft JhengHei" panose="020B0604030504040204" pitchFamily="34" charset="-120"/>
                <a:cs typeface="Consolas" panose="020B0609020204030204" pitchFamily="49" charset="0"/>
              </a:rPr>
              <a:t># </a:t>
            </a:r>
            <a:r>
              <a:rPr lang="zh-TW" altLang="en-US" dirty="0">
                <a:solidFill>
                  <a:srgbClr val="008000"/>
                </a:solidFill>
                <a:latin typeface="Consolas" panose="020B0609020204030204" pitchFamily="49" charset="0"/>
                <a:ea typeface="Microsoft JhengHei" panose="020B0604030504040204" pitchFamily="34" charset="-120"/>
                <a:cs typeface="Consolas" panose="020B0609020204030204" pitchFamily="49" charset="0"/>
              </a:rPr>
              <a:t>代表 </a:t>
            </a:r>
            <a:r>
              <a:rPr lang="en-US" altLang="zh-TW" dirty="0">
                <a:solidFill>
                  <a:srgbClr val="008000"/>
                </a:solidFill>
                <a:latin typeface="Consolas" panose="020B0609020204030204" pitchFamily="49" charset="0"/>
                <a:ea typeface="Microsoft JhengHei" panose="020B0604030504040204" pitchFamily="34" charset="-120"/>
                <a:cs typeface="Consolas" panose="020B0609020204030204" pitchFamily="49" charset="0"/>
              </a:rPr>
              <a:t>0.001</a:t>
            </a:r>
          </a:p>
          <a:p>
            <a:r>
              <a:rPr lang="en-US" altLang="zh-TW" dirty="0">
                <a:solidFill>
                  <a:schemeClr val="tx1"/>
                </a:solidFill>
                <a:latin typeface="Consolas" panose="020B0609020204030204" pitchFamily="49" charset="0"/>
                <a:ea typeface="Microsoft JhengHei" panose="020B0604030504040204" pitchFamily="34" charset="-120"/>
                <a:cs typeface="Consolas" panose="020B0609020204030204" pitchFamily="49" charset="0"/>
              </a:rPr>
              <a:t>optimizer = </a:t>
            </a:r>
            <a:r>
              <a:rPr lang="en-US" altLang="zh-TW" dirty="0" err="1">
                <a:solidFill>
                  <a:schemeClr val="tx1"/>
                </a:solidFill>
                <a:latin typeface="Consolas" panose="020B0609020204030204" pitchFamily="49" charset="0"/>
                <a:ea typeface="Microsoft JhengHei" panose="020B0604030504040204" pitchFamily="34" charset="-120"/>
                <a:cs typeface="Consolas" panose="020B0609020204030204" pitchFamily="49" charset="0"/>
              </a:rPr>
              <a:t>optim.Adam</a:t>
            </a:r>
            <a:r>
              <a:rPr lang="en-US" altLang="zh-TW" dirty="0">
                <a:solidFill>
                  <a:schemeClr val="tx1"/>
                </a:solidFill>
                <a:latin typeface="Consolas" panose="020B0609020204030204" pitchFamily="49" charset="0"/>
                <a:ea typeface="Microsoft JhengHei" panose="020B0604030504040204" pitchFamily="34" charset="-120"/>
                <a:cs typeface="Consolas" panose="020B0609020204030204" pitchFamily="49" charset="0"/>
              </a:rPr>
              <a:t>(</a:t>
            </a:r>
            <a:r>
              <a:rPr lang="en-US" altLang="zh-TW" dirty="0" err="1">
                <a:solidFill>
                  <a:schemeClr val="tx1"/>
                </a:solidFill>
                <a:latin typeface="Consolas" panose="020B0609020204030204" pitchFamily="49" charset="0"/>
                <a:ea typeface="Microsoft JhengHei" panose="020B0604030504040204" pitchFamily="34" charset="-120"/>
                <a:cs typeface="Consolas" panose="020B0609020204030204" pitchFamily="49" charset="0"/>
              </a:rPr>
              <a:t>model.parameters</a:t>
            </a:r>
            <a:r>
              <a:rPr lang="en-US" altLang="zh-TW" dirty="0">
                <a:solidFill>
                  <a:schemeClr val="tx1"/>
                </a:solidFill>
                <a:latin typeface="Consolas" panose="020B0609020204030204" pitchFamily="49" charset="0"/>
                <a:ea typeface="Microsoft JhengHei" panose="020B0604030504040204" pitchFamily="34" charset="-120"/>
                <a:cs typeface="Consolas" panose="020B0609020204030204" pitchFamily="49" charset="0"/>
              </a:rPr>
              <a:t>(), </a:t>
            </a:r>
            <a:r>
              <a:rPr lang="en-US" altLang="zh-TW" dirty="0" err="1">
                <a:solidFill>
                  <a:schemeClr val="tx1"/>
                </a:solidFill>
                <a:latin typeface="Consolas" panose="020B0609020204030204" pitchFamily="49" charset="0"/>
                <a:ea typeface="Microsoft JhengHei" panose="020B0604030504040204" pitchFamily="34" charset="-120"/>
                <a:cs typeface="Consolas" panose="020B0609020204030204" pitchFamily="49" charset="0"/>
              </a:rPr>
              <a:t>lr</a:t>
            </a:r>
            <a:r>
              <a:rPr lang="en-US" altLang="zh-TW" dirty="0">
                <a:solidFill>
                  <a:schemeClr val="tx1"/>
                </a:solidFill>
                <a:latin typeface="Consolas" panose="020B0609020204030204" pitchFamily="49" charset="0"/>
                <a:ea typeface="Microsoft JhengHei" panose="020B0604030504040204" pitchFamily="34" charset="-120"/>
                <a:cs typeface="Consolas" panose="020B0609020204030204" pitchFamily="49" charset="0"/>
              </a:rPr>
              <a:t>=</a:t>
            </a:r>
            <a:r>
              <a:rPr lang="en-US" altLang="zh-TW" dirty="0" err="1">
                <a:solidFill>
                  <a:schemeClr val="tx1"/>
                </a:solidFill>
                <a:latin typeface="Consolas" panose="020B0609020204030204" pitchFamily="49" charset="0"/>
                <a:ea typeface="Microsoft JhengHei" panose="020B0604030504040204" pitchFamily="34" charset="-120"/>
                <a:cs typeface="Consolas" panose="020B0609020204030204" pitchFamily="49" charset="0"/>
              </a:rPr>
              <a:t>learning_rate</a:t>
            </a:r>
            <a:r>
              <a:rPr lang="en-US" altLang="zh-TW" dirty="0">
                <a:solidFill>
                  <a:schemeClr val="tx1"/>
                </a:solidFill>
                <a:latin typeface="Consolas" panose="020B0609020204030204" pitchFamily="49" charset="0"/>
                <a:ea typeface="Microsoft JhengHei" panose="020B0604030504040204" pitchFamily="34" charset="-120"/>
                <a:cs typeface="Consolas" panose="020B0609020204030204" pitchFamily="49" charset="0"/>
              </a:rPr>
              <a:t>)</a:t>
            </a:r>
            <a:endParaRPr lang="en" altLang="zh-TW" b="0" dirty="0">
              <a:solidFill>
                <a:schemeClr val="tx1"/>
              </a:solidFill>
              <a:effectLst/>
              <a:latin typeface="Consolas" panose="020B0609020204030204" pitchFamily="49" charset="0"/>
              <a:ea typeface="Microsoft JhengHei" panose="020B0604030504040204" pitchFamily="34" charset="-120"/>
              <a:cs typeface="Consolas" panose="020B0609020204030204" pitchFamily="49" charset="0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1893C857-4D24-A43B-838E-0532EEC97D21}"/>
              </a:ext>
            </a:extLst>
          </p:cNvPr>
          <p:cNvSpPr txBox="1"/>
          <p:nvPr/>
        </p:nvSpPr>
        <p:spPr>
          <a:xfrm>
            <a:off x="9004663" y="402287"/>
            <a:ext cx="1105988" cy="276999"/>
          </a:xfrm>
          <a:prstGeom prst="rect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200" dirty="0">
                <a:solidFill>
                  <a:schemeClr val="bg1">
                    <a:lumMod val="6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1. Data</a:t>
            </a:r>
            <a:endParaRPr kumimoji="1" lang="zh-TW" altLang="en-US" sz="1200" dirty="0">
              <a:solidFill>
                <a:schemeClr val="bg1">
                  <a:lumMod val="6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6" name="直線箭頭接點 5">
            <a:extLst>
              <a:ext uri="{FF2B5EF4-FFF2-40B4-BE49-F238E27FC236}">
                <a16:creationId xmlns:a16="http://schemas.microsoft.com/office/drawing/2014/main" id="{AB69754A-872B-6C2D-EFB8-D2A01A05D879}"/>
              </a:ext>
            </a:extLst>
          </p:cNvPr>
          <p:cNvCxnSpPr>
            <a:cxnSpLocks/>
            <a:stCxn id="3" idx="3"/>
            <a:endCxn id="7" idx="1"/>
          </p:cNvCxnSpPr>
          <p:nvPr/>
        </p:nvCxnSpPr>
        <p:spPr>
          <a:xfrm>
            <a:off x="10110651" y="540787"/>
            <a:ext cx="29609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字方塊 6">
            <a:extLst>
              <a:ext uri="{FF2B5EF4-FFF2-40B4-BE49-F238E27FC236}">
                <a16:creationId xmlns:a16="http://schemas.microsoft.com/office/drawing/2014/main" id="{434CDE10-52D9-354A-BE4E-F4ADB882CECA}"/>
              </a:ext>
            </a:extLst>
          </p:cNvPr>
          <p:cNvSpPr txBox="1"/>
          <p:nvPr/>
        </p:nvSpPr>
        <p:spPr>
          <a:xfrm>
            <a:off x="10406741" y="402287"/>
            <a:ext cx="1105988" cy="276999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200" b="1" dirty="0">
                <a:solidFill>
                  <a:schemeClr val="accent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2. Model</a:t>
            </a:r>
            <a:endParaRPr kumimoji="1" lang="zh-TW" altLang="en-US" sz="1200" b="1" dirty="0">
              <a:solidFill>
                <a:schemeClr val="accent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C0ECD5A0-E3FD-F868-1514-B46EBE6EE5F9}"/>
              </a:ext>
            </a:extLst>
          </p:cNvPr>
          <p:cNvSpPr txBox="1"/>
          <p:nvPr/>
        </p:nvSpPr>
        <p:spPr>
          <a:xfrm>
            <a:off x="10406741" y="879538"/>
            <a:ext cx="1105989" cy="276999"/>
          </a:xfrm>
          <a:prstGeom prst="rect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200" dirty="0">
                <a:solidFill>
                  <a:schemeClr val="bg1">
                    <a:lumMod val="6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3. Training</a:t>
            </a:r>
            <a:endParaRPr kumimoji="1" lang="zh-TW" altLang="en-US" sz="1200" dirty="0">
              <a:solidFill>
                <a:schemeClr val="bg1">
                  <a:lumMod val="6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53D73216-71AA-52B3-25E2-A7CE383CB217}"/>
              </a:ext>
            </a:extLst>
          </p:cNvPr>
          <p:cNvSpPr txBox="1"/>
          <p:nvPr/>
        </p:nvSpPr>
        <p:spPr>
          <a:xfrm>
            <a:off x="9004662" y="879538"/>
            <a:ext cx="1105989" cy="276999"/>
          </a:xfrm>
          <a:prstGeom prst="rect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200" dirty="0">
                <a:solidFill>
                  <a:schemeClr val="bg1">
                    <a:lumMod val="6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4. Evaluation</a:t>
            </a:r>
            <a:endParaRPr kumimoji="1" lang="zh-TW" altLang="en-US" sz="1200" dirty="0">
              <a:solidFill>
                <a:schemeClr val="bg1">
                  <a:lumMod val="6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12" name="直線箭頭接點 11">
            <a:extLst>
              <a:ext uri="{FF2B5EF4-FFF2-40B4-BE49-F238E27FC236}">
                <a16:creationId xmlns:a16="http://schemas.microsoft.com/office/drawing/2014/main" id="{2FE3804F-765E-73C9-D7A9-510E1FC2224B}"/>
              </a:ext>
            </a:extLst>
          </p:cNvPr>
          <p:cNvCxnSpPr>
            <a:cxnSpLocks/>
            <a:stCxn id="8" idx="1"/>
            <a:endCxn id="10" idx="3"/>
          </p:cNvCxnSpPr>
          <p:nvPr/>
        </p:nvCxnSpPr>
        <p:spPr>
          <a:xfrm flipH="1">
            <a:off x="10110651" y="1018038"/>
            <a:ext cx="296090" cy="0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箭頭接點 12">
            <a:extLst>
              <a:ext uri="{FF2B5EF4-FFF2-40B4-BE49-F238E27FC236}">
                <a16:creationId xmlns:a16="http://schemas.microsoft.com/office/drawing/2014/main" id="{985E0106-FF25-DA2A-0AA6-437CE85D8622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>
            <a:off x="10959735" y="679286"/>
            <a:ext cx="1" cy="200252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4272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0D701C4-68BF-C9E0-8C25-9E21697F8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Step 2-2: Define the loss function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511EF52-F345-650F-5CCC-EF74E08836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46</a:t>
            </a:fld>
            <a:endParaRPr lang="en-US" dirty="0"/>
          </a:p>
        </p:txBody>
      </p:sp>
      <p:graphicFrame>
        <p:nvGraphicFramePr>
          <p:cNvPr id="6" name="表格 9">
            <a:extLst>
              <a:ext uri="{FF2B5EF4-FFF2-40B4-BE49-F238E27FC236}">
                <a16:creationId xmlns:a16="http://schemas.microsoft.com/office/drawing/2014/main" id="{7D88C19A-B09E-1E08-5036-DF47EA8EBE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0051950"/>
              </p:ext>
            </p:extLst>
          </p:nvPr>
        </p:nvGraphicFramePr>
        <p:xfrm>
          <a:off x="2031999" y="2764084"/>
          <a:ext cx="8128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003522790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5529313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Loss functions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Usage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69722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" altLang="zh-TW" dirty="0" err="1">
                          <a:hlinkClick r:id="rId2"/>
                        </a:rPr>
                        <a:t>torch.nn.CrossEntropyLoss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Classification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17155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err="1">
                          <a:hlinkClick r:id="rId3"/>
                        </a:rPr>
                        <a:t>torch.nn.MSELoss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Regression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42870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" altLang="zh-TW" dirty="0" err="1">
                          <a:hlinkClick r:id="rId4"/>
                        </a:rPr>
                        <a:t>torch.nn.BCELoss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Binary classification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418022"/>
                  </a:ext>
                </a:extLst>
              </a:tr>
            </a:tbl>
          </a:graphicData>
        </a:graphic>
      </p:graphicFrame>
      <p:sp>
        <p:nvSpPr>
          <p:cNvPr id="8" name="矩形 7">
            <a:extLst>
              <a:ext uri="{FF2B5EF4-FFF2-40B4-BE49-F238E27FC236}">
                <a16:creationId xmlns:a16="http://schemas.microsoft.com/office/drawing/2014/main" id="{2D7DF2E8-35C8-DE35-8C6E-39196913404E}"/>
              </a:ext>
            </a:extLst>
          </p:cNvPr>
          <p:cNvSpPr/>
          <p:nvPr/>
        </p:nvSpPr>
        <p:spPr>
          <a:xfrm>
            <a:off x="1062793" y="4886893"/>
            <a:ext cx="10066411" cy="7209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>
                <a:solidFill>
                  <a:schemeClr val="accent6"/>
                </a:solidFill>
                <a:latin typeface="Consolas" panose="020B0609020204030204" pitchFamily="49" charset="0"/>
                <a:ea typeface="Microsoft JhengHei" panose="020B0604030504040204" pitchFamily="34" charset="-120"/>
                <a:cs typeface="Consolas" panose="020B0609020204030204" pitchFamily="49" charset="0"/>
              </a:rPr>
              <a:t># example</a:t>
            </a:r>
          </a:p>
          <a:p>
            <a:r>
              <a:rPr lang="en-US" altLang="zh-TW" dirty="0" err="1">
                <a:solidFill>
                  <a:schemeClr val="tx1"/>
                </a:solidFill>
                <a:latin typeface="Consolas" panose="020B0609020204030204" pitchFamily="49" charset="0"/>
                <a:ea typeface="Microsoft JhengHei" panose="020B0604030504040204" pitchFamily="34" charset="-120"/>
                <a:cs typeface="Consolas" panose="020B0609020204030204" pitchFamily="49" charset="0"/>
              </a:rPr>
              <a:t>loss_function</a:t>
            </a:r>
            <a:r>
              <a:rPr lang="en-US" altLang="zh-TW" dirty="0">
                <a:solidFill>
                  <a:schemeClr val="tx1"/>
                </a:solidFill>
                <a:latin typeface="Consolas" panose="020B0609020204030204" pitchFamily="49" charset="0"/>
                <a:ea typeface="Microsoft JhengHei" panose="020B0604030504040204" pitchFamily="34" charset="-120"/>
                <a:cs typeface="Consolas" panose="020B0609020204030204" pitchFamily="49" charset="0"/>
              </a:rPr>
              <a:t> = </a:t>
            </a:r>
            <a:r>
              <a:rPr lang="en-US" altLang="zh-TW" dirty="0" err="1">
                <a:solidFill>
                  <a:schemeClr val="tx1"/>
                </a:solidFill>
                <a:latin typeface="Consolas" panose="020B0609020204030204" pitchFamily="49" charset="0"/>
                <a:ea typeface="Microsoft JhengHei" panose="020B0604030504040204" pitchFamily="34" charset="-120"/>
                <a:cs typeface="Consolas" panose="020B0609020204030204" pitchFamily="49" charset="0"/>
              </a:rPr>
              <a:t>torch.nn.CrossEntropyLoss</a:t>
            </a:r>
            <a:r>
              <a:rPr lang="en-US" altLang="zh-TW" dirty="0">
                <a:solidFill>
                  <a:schemeClr val="tx1"/>
                </a:solidFill>
                <a:latin typeface="Consolas" panose="020B0609020204030204" pitchFamily="49" charset="0"/>
                <a:ea typeface="Microsoft JhengHei" panose="020B0604030504040204" pitchFamily="34" charset="-120"/>
                <a:cs typeface="Consolas" panose="020B0609020204030204" pitchFamily="49" charset="0"/>
              </a:rPr>
              <a:t>()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3F2AA1D9-EA64-1E23-ABBE-56D193C4A5A2}"/>
              </a:ext>
            </a:extLst>
          </p:cNvPr>
          <p:cNvSpPr txBox="1"/>
          <p:nvPr/>
        </p:nvSpPr>
        <p:spPr>
          <a:xfrm>
            <a:off x="9005404" y="1505827"/>
            <a:ext cx="1105988" cy="276999"/>
          </a:xfrm>
          <a:prstGeom prst="rect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200" dirty="0">
                <a:solidFill>
                  <a:schemeClr val="bg1">
                    <a:lumMod val="6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1. Data</a:t>
            </a:r>
            <a:endParaRPr kumimoji="1" lang="zh-TW" altLang="en-US" sz="1200" dirty="0">
              <a:solidFill>
                <a:schemeClr val="bg1">
                  <a:lumMod val="6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7" name="直線箭頭接點 6">
            <a:extLst>
              <a:ext uri="{FF2B5EF4-FFF2-40B4-BE49-F238E27FC236}">
                <a16:creationId xmlns:a16="http://schemas.microsoft.com/office/drawing/2014/main" id="{9E2C3154-184A-609C-C0AD-F1A9C9389D6D}"/>
              </a:ext>
            </a:extLst>
          </p:cNvPr>
          <p:cNvCxnSpPr>
            <a:cxnSpLocks/>
            <a:stCxn id="3" idx="3"/>
            <a:endCxn id="9" idx="1"/>
          </p:cNvCxnSpPr>
          <p:nvPr/>
        </p:nvCxnSpPr>
        <p:spPr>
          <a:xfrm>
            <a:off x="10111392" y="1644327"/>
            <a:ext cx="29609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>
            <a:extLst>
              <a:ext uri="{FF2B5EF4-FFF2-40B4-BE49-F238E27FC236}">
                <a16:creationId xmlns:a16="http://schemas.microsoft.com/office/drawing/2014/main" id="{17902CF7-E048-3C96-5683-E11DE48AEB8B}"/>
              </a:ext>
            </a:extLst>
          </p:cNvPr>
          <p:cNvSpPr txBox="1"/>
          <p:nvPr/>
        </p:nvSpPr>
        <p:spPr>
          <a:xfrm>
            <a:off x="10407482" y="1505827"/>
            <a:ext cx="1105988" cy="276999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200" b="1" dirty="0">
                <a:solidFill>
                  <a:schemeClr val="accent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2. Model</a:t>
            </a:r>
            <a:endParaRPr kumimoji="1" lang="zh-TW" altLang="en-US" sz="1200" b="1" dirty="0">
              <a:solidFill>
                <a:schemeClr val="accent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7BB6961C-E523-168B-93D2-CEBB957CA7B2}"/>
              </a:ext>
            </a:extLst>
          </p:cNvPr>
          <p:cNvSpPr txBox="1"/>
          <p:nvPr/>
        </p:nvSpPr>
        <p:spPr>
          <a:xfrm>
            <a:off x="10407482" y="1983078"/>
            <a:ext cx="1105989" cy="276999"/>
          </a:xfrm>
          <a:prstGeom prst="rect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200" dirty="0">
                <a:solidFill>
                  <a:schemeClr val="bg1">
                    <a:lumMod val="6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3. Training</a:t>
            </a:r>
            <a:endParaRPr kumimoji="1" lang="zh-TW" altLang="en-US" sz="1200" dirty="0">
              <a:solidFill>
                <a:schemeClr val="bg1">
                  <a:lumMod val="6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273455B3-1D45-8BEE-0501-AD0EE21282ED}"/>
              </a:ext>
            </a:extLst>
          </p:cNvPr>
          <p:cNvSpPr txBox="1"/>
          <p:nvPr/>
        </p:nvSpPr>
        <p:spPr>
          <a:xfrm>
            <a:off x="9005403" y="1983078"/>
            <a:ext cx="1105989" cy="276999"/>
          </a:xfrm>
          <a:prstGeom prst="rect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200" dirty="0">
                <a:solidFill>
                  <a:schemeClr val="bg1">
                    <a:lumMod val="6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4. Evaluation</a:t>
            </a:r>
            <a:endParaRPr kumimoji="1" lang="zh-TW" altLang="en-US" sz="1200" dirty="0">
              <a:solidFill>
                <a:schemeClr val="bg1">
                  <a:lumMod val="6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12" name="直線箭頭接點 11">
            <a:extLst>
              <a:ext uri="{FF2B5EF4-FFF2-40B4-BE49-F238E27FC236}">
                <a16:creationId xmlns:a16="http://schemas.microsoft.com/office/drawing/2014/main" id="{BE83D063-8566-AFE8-0178-2E7268B544BC}"/>
              </a:ext>
            </a:extLst>
          </p:cNvPr>
          <p:cNvCxnSpPr>
            <a:cxnSpLocks/>
            <a:stCxn id="10" idx="1"/>
            <a:endCxn id="11" idx="3"/>
          </p:cNvCxnSpPr>
          <p:nvPr/>
        </p:nvCxnSpPr>
        <p:spPr>
          <a:xfrm flipH="1">
            <a:off x="10111392" y="2121578"/>
            <a:ext cx="296090" cy="0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箭頭接點 12">
            <a:extLst>
              <a:ext uri="{FF2B5EF4-FFF2-40B4-BE49-F238E27FC236}">
                <a16:creationId xmlns:a16="http://schemas.microsoft.com/office/drawing/2014/main" id="{2D9B1783-9AEB-4AFD-8FF7-F3082E4373F2}"/>
              </a:ext>
            </a:extLst>
          </p:cNvPr>
          <p:cNvCxnSpPr>
            <a:cxnSpLocks/>
            <a:stCxn id="9" idx="2"/>
            <a:endCxn id="10" idx="0"/>
          </p:cNvCxnSpPr>
          <p:nvPr/>
        </p:nvCxnSpPr>
        <p:spPr>
          <a:xfrm>
            <a:off x="10960476" y="1782826"/>
            <a:ext cx="1" cy="200252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6C8CFCC7-82E2-4893-C814-CF4F3768ACF4}"/>
              </a:ext>
            </a:extLst>
          </p:cNvPr>
          <p:cNvSpPr txBox="1"/>
          <p:nvPr/>
        </p:nvSpPr>
        <p:spPr>
          <a:xfrm>
            <a:off x="4143471" y="5816360"/>
            <a:ext cx="486193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sz="1600" dirty="0">
                <a:solidFill>
                  <a:srgbClr val="FF0000"/>
                </a:solidFill>
                <a:ea typeface="Microsoft JhengHei" panose="020B0604030504040204" pitchFamily="34" charset="-120"/>
              </a:rPr>
              <a:t>[</a:t>
            </a:r>
            <a:r>
              <a:rPr kumimoji="1" lang="en" altLang="zh-TW" sz="1600" dirty="0" err="1">
                <a:solidFill>
                  <a:srgbClr val="FF0000"/>
                </a:solidFill>
                <a:ea typeface="Microsoft JhengHei" panose="020B0604030504040204" pitchFamily="34" charset="-120"/>
              </a:rPr>
              <a:t>PyTorch</a:t>
            </a:r>
            <a:r>
              <a:rPr kumimoji="1" lang="zh-TW" altLang="en-US" sz="1600" dirty="0">
                <a:solidFill>
                  <a:srgbClr val="FF0000"/>
                </a:solidFill>
                <a:ea typeface="Microsoft JhengHei" panose="020B0604030504040204" pitchFamily="34" charset="-120"/>
              </a:rPr>
              <a:t>小細節</a:t>
            </a:r>
            <a:r>
              <a:rPr kumimoji="1" lang="en" altLang="zh-TW" sz="1600" dirty="0">
                <a:solidFill>
                  <a:srgbClr val="FF0000"/>
                </a:solidFill>
                <a:ea typeface="Microsoft JhengHei" panose="020B0604030504040204" pitchFamily="34" charset="-120"/>
              </a:rPr>
              <a:t>]</a:t>
            </a:r>
          </a:p>
          <a:p>
            <a:r>
              <a:rPr kumimoji="1" lang="en" altLang="zh-TW" sz="1600" dirty="0" err="1">
                <a:solidFill>
                  <a:srgbClr val="FF0000"/>
                </a:solidFill>
                <a:ea typeface="Microsoft JhengHei" panose="020B0604030504040204" pitchFamily="34" charset="-120"/>
              </a:rPr>
              <a:t>BCEWithLogitsLoss</a:t>
            </a:r>
            <a:r>
              <a:rPr kumimoji="1" lang="en" altLang="zh-TW" sz="1600" dirty="0">
                <a:solidFill>
                  <a:srgbClr val="FF0000"/>
                </a:solidFill>
                <a:ea typeface="Microsoft JhengHei" panose="020B0604030504040204" pitchFamily="34" charset="-120"/>
              </a:rPr>
              <a:t> </a:t>
            </a:r>
            <a:r>
              <a:rPr kumimoji="1" lang="zh-TW" altLang="en-US" sz="1600" dirty="0">
                <a:solidFill>
                  <a:srgbClr val="FF0000"/>
                </a:solidFill>
                <a:ea typeface="Microsoft JhengHei" panose="020B0604030504040204" pitchFamily="34" charset="-120"/>
              </a:rPr>
              <a:t>已經包含了 </a:t>
            </a:r>
            <a:r>
              <a:rPr kumimoji="1" lang="en-US" altLang="zh-TW" sz="1600" dirty="0">
                <a:solidFill>
                  <a:srgbClr val="FF0000"/>
                </a:solidFill>
                <a:ea typeface="Microsoft JhengHei" panose="020B0604030504040204" pitchFamily="34" charset="-120"/>
              </a:rPr>
              <a:t>Sigmoid</a:t>
            </a:r>
          </a:p>
          <a:p>
            <a:r>
              <a:rPr kumimoji="1" lang="en-US" altLang="zh-TW" sz="1600" dirty="0" err="1">
                <a:solidFill>
                  <a:srgbClr val="FF0000"/>
                </a:solidFill>
                <a:ea typeface="Microsoft JhengHei" panose="020B0604030504040204" pitchFamily="34" charset="-120"/>
              </a:rPr>
              <a:t>CrossEntropyLoss</a:t>
            </a:r>
            <a:r>
              <a:rPr kumimoji="1" lang="en-US" altLang="zh-TW" sz="1600" dirty="0">
                <a:solidFill>
                  <a:srgbClr val="FF0000"/>
                </a:solidFill>
                <a:ea typeface="Microsoft JhengHei" panose="020B0604030504040204" pitchFamily="34" charset="-120"/>
              </a:rPr>
              <a:t> </a:t>
            </a:r>
            <a:r>
              <a:rPr kumimoji="1" lang="zh-TW" altLang="en-US" sz="1600" dirty="0">
                <a:solidFill>
                  <a:srgbClr val="FF0000"/>
                </a:solidFill>
                <a:ea typeface="Microsoft JhengHei" panose="020B0604030504040204" pitchFamily="34" charset="-120"/>
              </a:rPr>
              <a:t>已經包含了 </a:t>
            </a:r>
            <a:r>
              <a:rPr kumimoji="1" lang="en-US" altLang="zh-TW" sz="1600" dirty="0" err="1">
                <a:solidFill>
                  <a:srgbClr val="FF0000"/>
                </a:solidFill>
                <a:ea typeface="Microsoft JhengHei" panose="020B0604030504040204" pitchFamily="34" charset="-120"/>
              </a:rPr>
              <a:t>Softmax</a:t>
            </a:r>
            <a:endParaRPr kumimoji="1" lang="zh-TW" altLang="en-US" sz="1600" dirty="0">
              <a:solidFill>
                <a:srgbClr val="FF0000"/>
              </a:solidFill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07785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2AC0054-D49C-F662-BA74-949804DFEA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Step 2-2:</a:t>
            </a:r>
            <a:r>
              <a:rPr kumimoji="1" lang="zh-TW" altLang="en-US" dirty="0"/>
              <a:t> 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訓練過程中的模型輸出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8C03DDD-E71C-3DFE-B671-6F14323C5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49B622F9-8AA4-5590-607D-D95FDCEAD2CD}"/>
              </a:ext>
            </a:extLst>
          </p:cNvPr>
          <p:cNvSpPr txBox="1"/>
          <p:nvPr/>
        </p:nvSpPr>
        <p:spPr>
          <a:xfrm>
            <a:off x="629166" y="3431828"/>
            <a:ext cx="10918370" cy="578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二分類任務：</a:t>
            </a:r>
            <a:endParaRPr kumimoji="1"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6" name="圓角矩形 5">
            <a:extLst>
              <a:ext uri="{FF2B5EF4-FFF2-40B4-BE49-F238E27FC236}">
                <a16:creationId xmlns:a16="http://schemas.microsoft.com/office/drawing/2014/main" id="{7503388A-EF3D-27B6-406B-D0BEF603516C}"/>
              </a:ext>
            </a:extLst>
          </p:cNvPr>
          <p:cNvSpPr/>
          <p:nvPr/>
        </p:nvSpPr>
        <p:spPr>
          <a:xfrm>
            <a:off x="2481920" y="4083134"/>
            <a:ext cx="1177528" cy="68394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Model</a:t>
            </a:r>
            <a:endParaRPr kumimoji="1" lang="zh-TW" altLang="en-US" dirty="0"/>
          </a:p>
        </p:txBody>
      </p:sp>
      <p:sp>
        <p:nvSpPr>
          <p:cNvPr id="7" name="圓角矩形 6">
            <a:extLst>
              <a:ext uri="{FF2B5EF4-FFF2-40B4-BE49-F238E27FC236}">
                <a16:creationId xmlns:a16="http://schemas.microsoft.com/office/drawing/2014/main" id="{3BABF8BE-5B4F-638A-36B2-3A32956B4E2E}"/>
              </a:ext>
            </a:extLst>
          </p:cNvPr>
          <p:cNvSpPr/>
          <p:nvPr/>
        </p:nvSpPr>
        <p:spPr>
          <a:xfrm>
            <a:off x="725599" y="4225051"/>
            <a:ext cx="914393" cy="400110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dirty="0">
                <a:solidFill>
                  <a:schemeClr val="tx1"/>
                </a:solidFill>
              </a:rPr>
              <a:t>batch</a:t>
            </a:r>
          </a:p>
        </p:txBody>
      </p:sp>
      <p:cxnSp>
        <p:nvCxnSpPr>
          <p:cNvPr id="9" name="直線箭頭接點 8">
            <a:extLst>
              <a:ext uri="{FF2B5EF4-FFF2-40B4-BE49-F238E27FC236}">
                <a16:creationId xmlns:a16="http://schemas.microsoft.com/office/drawing/2014/main" id="{DE663496-8C97-CF29-98EE-224258B3D2D3}"/>
              </a:ext>
            </a:extLst>
          </p:cNvPr>
          <p:cNvCxnSpPr>
            <a:cxnSpLocks/>
          </p:cNvCxnSpPr>
          <p:nvPr/>
        </p:nvCxnSpPr>
        <p:spPr>
          <a:xfrm>
            <a:off x="1774741" y="4425104"/>
            <a:ext cx="5724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箭頭接點 9">
            <a:extLst>
              <a:ext uri="{FF2B5EF4-FFF2-40B4-BE49-F238E27FC236}">
                <a16:creationId xmlns:a16="http://schemas.microsoft.com/office/drawing/2014/main" id="{B554C6B3-431F-E692-DAA0-6B0104F2DBCB}"/>
              </a:ext>
            </a:extLst>
          </p:cNvPr>
          <p:cNvCxnSpPr>
            <a:cxnSpLocks/>
          </p:cNvCxnSpPr>
          <p:nvPr/>
        </p:nvCxnSpPr>
        <p:spPr>
          <a:xfrm>
            <a:off x="3750203" y="4425106"/>
            <a:ext cx="5724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圓角矩形 10">
            <a:extLst>
              <a:ext uri="{FF2B5EF4-FFF2-40B4-BE49-F238E27FC236}">
                <a16:creationId xmlns:a16="http://schemas.microsoft.com/office/drawing/2014/main" id="{71942EA7-CC20-B9A4-4AC8-3E24354357D3}"/>
              </a:ext>
            </a:extLst>
          </p:cNvPr>
          <p:cNvSpPr/>
          <p:nvPr/>
        </p:nvSpPr>
        <p:spPr>
          <a:xfrm>
            <a:off x="4457381" y="4053735"/>
            <a:ext cx="1993838" cy="742743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dirty="0">
                <a:solidFill>
                  <a:schemeClr val="tx1"/>
                </a:solidFill>
              </a:rPr>
              <a:t>Logits</a:t>
            </a:r>
          </a:p>
          <a:p>
            <a:pPr algn="ctr"/>
            <a:r>
              <a:rPr kumimoji="1" lang="en-US" altLang="zh-TW" sz="20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kumimoji="1" lang="zh-TW" altLang="en-US" sz="20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模型原始輸出</a:t>
            </a:r>
            <a:r>
              <a:rPr kumimoji="1" lang="en-US" altLang="zh-TW" sz="20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</a:p>
        </p:txBody>
      </p:sp>
      <p:sp>
        <p:nvSpPr>
          <p:cNvPr id="12" name="圓角矩形 11">
            <a:extLst>
              <a:ext uri="{FF2B5EF4-FFF2-40B4-BE49-F238E27FC236}">
                <a16:creationId xmlns:a16="http://schemas.microsoft.com/office/drawing/2014/main" id="{3AC2BC51-F331-043D-FB56-D2DBAD6B16E8}"/>
              </a:ext>
            </a:extLst>
          </p:cNvPr>
          <p:cNvSpPr/>
          <p:nvPr/>
        </p:nvSpPr>
        <p:spPr>
          <a:xfrm>
            <a:off x="7293146" y="4053735"/>
            <a:ext cx="1543296" cy="742743"/>
          </a:xfrm>
          <a:prstGeom prst="round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 </a:t>
            </a:r>
            <a:r>
              <a:rPr kumimoji="1" lang="zh-TW" altLang="en-US" sz="20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或</a:t>
            </a:r>
            <a:r>
              <a:rPr kumimoji="1" lang="en-US" altLang="zh-TW" sz="20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0</a:t>
            </a:r>
          </a:p>
        </p:txBody>
      </p:sp>
      <p:cxnSp>
        <p:nvCxnSpPr>
          <p:cNvPr id="13" name="直線箭頭接點 12">
            <a:extLst>
              <a:ext uri="{FF2B5EF4-FFF2-40B4-BE49-F238E27FC236}">
                <a16:creationId xmlns:a16="http://schemas.microsoft.com/office/drawing/2014/main" id="{10ABC974-1B42-82D0-35A6-31F2470C44D0}"/>
              </a:ext>
            </a:extLst>
          </p:cNvPr>
          <p:cNvCxnSpPr>
            <a:cxnSpLocks/>
          </p:cNvCxnSpPr>
          <p:nvPr/>
        </p:nvCxnSpPr>
        <p:spPr>
          <a:xfrm>
            <a:off x="6585968" y="4425106"/>
            <a:ext cx="5724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圓角矩形 20">
            <a:extLst>
              <a:ext uri="{FF2B5EF4-FFF2-40B4-BE49-F238E27FC236}">
                <a16:creationId xmlns:a16="http://schemas.microsoft.com/office/drawing/2014/main" id="{7BF5EF5D-8A27-577F-4EC1-53D9786910C2}"/>
              </a:ext>
            </a:extLst>
          </p:cNvPr>
          <p:cNvSpPr/>
          <p:nvPr/>
        </p:nvSpPr>
        <p:spPr>
          <a:xfrm>
            <a:off x="9917522" y="4053734"/>
            <a:ext cx="1543296" cy="742743"/>
          </a:xfrm>
          <a:prstGeom prst="round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600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Binary</a:t>
            </a:r>
          </a:p>
          <a:p>
            <a:pPr algn="ctr"/>
            <a:r>
              <a:rPr kumimoji="1" lang="en-US" altLang="zh-TW" sz="1600" dirty="0" err="1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CrossEntropy</a:t>
            </a:r>
            <a:endParaRPr kumimoji="1" lang="en-US" altLang="zh-TW" sz="16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22" name="直線箭頭接點 21">
            <a:extLst>
              <a:ext uri="{FF2B5EF4-FFF2-40B4-BE49-F238E27FC236}">
                <a16:creationId xmlns:a16="http://schemas.microsoft.com/office/drawing/2014/main" id="{9B00D870-B3E3-4470-7B29-1C3621CCC585}"/>
              </a:ext>
            </a:extLst>
          </p:cNvPr>
          <p:cNvCxnSpPr>
            <a:cxnSpLocks/>
          </p:cNvCxnSpPr>
          <p:nvPr/>
        </p:nvCxnSpPr>
        <p:spPr>
          <a:xfrm>
            <a:off x="9111866" y="4421323"/>
            <a:ext cx="5724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1CBCD862-A0B2-D7EF-C6FC-DD011D4EB405}"/>
              </a:ext>
            </a:extLst>
          </p:cNvPr>
          <p:cNvSpPr txBox="1"/>
          <p:nvPr/>
        </p:nvSpPr>
        <p:spPr>
          <a:xfrm>
            <a:off x="629166" y="4796477"/>
            <a:ext cx="2536065" cy="578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多分類任務：</a:t>
            </a:r>
            <a:endParaRPr kumimoji="1"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4" name="圓角矩形 23">
            <a:extLst>
              <a:ext uri="{FF2B5EF4-FFF2-40B4-BE49-F238E27FC236}">
                <a16:creationId xmlns:a16="http://schemas.microsoft.com/office/drawing/2014/main" id="{60AF8CBA-7DF8-8A25-750A-DECB7B22BFEA}"/>
              </a:ext>
            </a:extLst>
          </p:cNvPr>
          <p:cNvSpPr/>
          <p:nvPr/>
        </p:nvSpPr>
        <p:spPr>
          <a:xfrm>
            <a:off x="2508208" y="5415908"/>
            <a:ext cx="1177528" cy="68394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Model</a:t>
            </a:r>
            <a:endParaRPr kumimoji="1" lang="zh-TW" altLang="en-US" dirty="0"/>
          </a:p>
        </p:txBody>
      </p:sp>
      <p:sp>
        <p:nvSpPr>
          <p:cNvPr id="25" name="圓角矩形 24">
            <a:extLst>
              <a:ext uri="{FF2B5EF4-FFF2-40B4-BE49-F238E27FC236}">
                <a16:creationId xmlns:a16="http://schemas.microsoft.com/office/drawing/2014/main" id="{447D2B4F-179A-B1AF-ED1E-9D178A8F39CD}"/>
              </a:ext>
            </a:extLst>
          </p:cNvPr>
          <p:cNvSpPr/>
          <p:nvPr/>
        </p:nvSpPr>
        <p:spPr>
          <a:xfrm>
            <a:off x="751887" y="5557825"/>
            <a:ext cx="914393" cy="400110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dirty="0">
                <a:solidFill>
                  <a:schemeClr val="tx1"/>
                </a:solidFill>
              </a:rPr>
              <a:t>batch</a:t>
            </a:r>
          </a:p>
        </p:txBody>
      </p:sp>
      <p:cxnSp>
        <p:nvCxnSpPr>
          <p:cNvPr id="26" name="直線箭頭接點 25">
            <a:extLst>
              <a:ext uri="{FF2B5EF4-FFF2-40B4-BE49-F238E27FC236}">
                <a16:creationId xmlns:a16="http://schemas.microsoft.com/office/drawing/2014/main" id="{40ABFD6D-2A59-9D81-3FD1-6E28E9870CB1}"/>
              </a:ext>
            </a:extLst>
          </p:cNvPr>
          <p:cNvCxnSpPr>
            <a:cxnSpLocks/>
          </p:cNvCxnSpPr>
          <p:nvPr/>
        </p:nvCxnSpPr>
        <p:spPr>
          <a:xfrm>
            <a:off x="1801029" y="5757878"/>
            <a:ext cx="5724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箭頭接點 26">
            <a:extLst>
              <a:ext uri="{FF2B5EF4-FFF2-40B4-BE49-F238E27FC236}">
                <a16:creationId xmlns:a16="http://schemas.microsoft.com/office/drawing/2014/main" id="{BE0713A2-7A18-1315-F26C-0804DE019845}"/>
              </a:ext>
            </a:extLst>
          </p:cNvPr>
          <p:cNvCxnSpPr>
            <a:cxnSpLocks/>
          </p:cNvCxnSpPr>
          <p:nvPr/>
        </p:nvCxnSpPr>
        <p:spPr>
          <a:xfrm>
            <a:off x="3776491" y="5757880"/>
            <a:ext cx="5724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圓角矩形 27">
            <a:extLst>
              <a:ext uri="{FF2B5EF4-FFF2-40B4-BE49-F238E27FC236}">
                <a16:creationId xmlns:a16="http://schemas.microsoft.com/office/drawing/2014/main" id="{2BA5606A-5403-338A-014D-60BC3AAF5493}"/>
              </a:ext>
            </a:extLst>
          </p:cNvPr>
          <p:cNvSpPr/>
          <p:nvPr/>
        </p:nvSpPr>
        <p:spPr>
          <a:xfrm>
            <a:off x="4483669" y="5386509"/>
            <a:ext cx="1993838" cy="742743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dirty="0">
                <a:solidFill>
                  <a:schemeClr val="tx1"/>
                </a:solidFill>
              </a:rPr>
              <a:t>Logits</a:t>
            </a:r>
          </a:p>
          <a:p>
            <a:pPr algn="ctr"/>
            <a:r>
              <a:rPr kumimoji="1" lang="en-US" altLang="zh-TW" sz="20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kumimoji="1" lang="zh-TW" altLang="en-US" sz="20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模型原始輸出</a:t>
            </a:r>
            <a:r>
              <a:rPr kumimoji="1" lang="en-US" altLang="zh-TW" sz="20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</a:p>
        </p:txBody>
      </p:sp>
      <p:sp>
        <p:nvSpPr>
          <p:cNvPr id="29" name="圓角矩形 28">
            <a:extLst>
              <a:ext uri="{FF2B5EF4-FFF2-40B4-BE49-F238E27FC236}">
                <a16:creationId xmlns:a16="http://schemas.microsoft.com/office/drawing/2014/main" id="{C28BCACB-CB4D-A562-2AFF-CE87954B5EF7}"/>
              </a:ext>
            </a:extLst>
          </p:cNvPr>
          <p:cNvSpPr/>
          <p:nvPr/>
        </p:nvSpPr>
        <p:spPr>
          <a:xfrm>
            <a:off x="7319434" y="5386509"/>
            <a:ext cx="1543296" cy="742743"/>
          </a:xfrm>
          <a:prstGeom prst="round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N classes</a:t>
            </a:r>
          </a:p>
        </p:txBody>
      </p:sp>
      <p:cxnSp>
        <p:nvCxnSpPr>
          <p:cNvPr id="30" name="直線箭頭接點 29">
            <a:extLst>
              <a:ext uri="{FF2B5EF4-FFF2-40B4-BE49-F238E27FC236}">
                <a16:creationId xmlns:a16="http://schemas.microsoft.com/office/drawing/2014/main" id="{ED284E02-2BE4-74E5-0C6C-6E96B394A702}"/>
              </a:ext>
            </a:extLst>
          </p:cNvPr>
          <p:cNvCxnSpPr>
            <a:cxnSpLocks/>
          </p:cNvCxnSpPr>
          <p:nvPr/>
        </p:nvCxnSpPr>
        <p:spPr>
          <a:xfrm>
            <a:off x="6612256" y="5757880"/>
            <a:ext cx="5724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圓角矩形 30">
            <a:extLst>
              <a:ext uri="{FF2B5EF4-FFF2-40B4-BE49-F238E27FC236}">
                <a16:creationId xmlns:a16="http://schemas.microsoft.com/office/drawing/2014/main" id="{251D6E73-F9D0-541E-03CE-A02BF474FB7C}"/>
              </a:ext>
            </a:extLst>
          </p:cNvPr>
          <p:cNvSpPr/>
          <p:nvPr/>
        </p:nvSpPr>
        <p:spPr>
          <a:xfrm>
            <a:off x="9943810" y="5386508"/>
            <a:ext cx="1543296" cy="742743"/>
          </a:xfrm>
          <a:prstGeom prst="round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600" dirty="0" err="1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CrossEntropy</a:t>
            </a:r>
            <a:endParaRPr kumimoji="1" lang="en-US" altLang="zh-TW" sz="16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32" name="直線箭頭接點 31">
            <a:extLst>
              <a:ext uri="{FF2B5EF4-FFF2-40B4-BE49-F238E27FC236}">
                <a16:creationId xmlns:a16="http://schemas.microsoft.com/office/drawing/2014/main" id="{126200A2-FF53-A2CA-8538-A6A0B6E08B92}"/>
              </a:ext>
            </a:extLst>
          </p:cNvPr>
          <p:cNvCxnSpPr>
            <a:cxnSpLocks/>
          </p:cNvCxnSpPr>
          <p:nvPr/>
        </p:nvCxnSpPr>
        <p:spPr>
          <a:xfrm>
            <a:off x="9138154" y="5754097"/>
            <a:ext cx="5724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FF46808D-60B8-F168-B361-B55CF363B2C0}"/>
              </a:ext>
            </a:extLst>
          </p:cNvPr>
          <p:cNvSpPr txBox="1"/>
          <p:nvPr/>
        </p:nvSpPr>
        <p:spPr>
          <a:xfrm>
            <a:off x="8804808" y="3866027"/>
            <a:ext cx="1158408" cy="456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Sigmoid</a:t>
            </a: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FE2A9D90-45F7-EAE0-1F9E-D9D4F4D80B7A}"/>
              </a:ext>
            </a:extLst>
          </p:cNvPr>
          <p:cNvSpPr txBox="1"/>
          <p:nvPr/>
        </p:nvSpPr>
        <p:spPr>
          <a:xfrm>
            <a:off x="8862730" y="5225940"/>
            <a:ext cx="1158408" cy="456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TW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Softmax</a:t>
            </a:r>
            <a:endParaRPr kumimoji="1"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C8FDD19A-A97F-C2ED-5AB0-4D6E05D79BED}"/>
              </a:ext>
            </a:extLst>
          </p:cNvPr>
          <p:cNvSpPr txBox="1"/>
          <p:nvPr/>
        </p:nvSpPr>
        <p:spPr>
          <a:xfrm>
            <a:off x="655454" y="1895409"/>
            <a:ext cx="10918370" cy="578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迴歸任務：</a:t>
            </a:r>
            <a:endParaRPr kumimoji="1"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9" name="圓角矩形 48">
            <a:extLst>
              <a:ext uri="{FF2B5EF4-FFF2-40B4-BE49-F238E27FC236}">
                <a16:creationId xmlns:a16="http://schemas.microsoft.com/office/drawing/2014/main" id="{BDC6013C-C15D-C18F-72B5-B3204A1FD5C2}"/>
              </a:ext>
            </a:extLst>
          </p:cNvPr>
          <p:cNvSpPr/>
          <p:nvPr/>
        </p:nvSpPr>
        <p:spPr>
          <a:xfrm>
            <a:off x="2508208" y="2546715"/>
            <a:ext cx="1177528" cy="68394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Model</a:t>
            </a:r>
            <a:endParaRPr kumimoji="1" lang="zh-TW" altLang="en-US" dirty="0"/>
          </a:p>
        </p:txBody>
      </p:sp>
      <p:sp>
        <p:nvSpPr>
          <p:cNvPr id="50" name="圓角矩形 49">
            <a:extLst>
              <a:ext uri="{FF2B5EF4-FFF2-40B4-BE49-F238E27FC236}">
                <a16:creationId xmlns:a16="http://schemas.microsoft.com/office/drawing/2014/main" id="{5422F8F0-79ED-E52D-CAEE-019B4E9CC0D2}"/>
              </a:ext>
            </a:extLst>
          </p:cNvPr>
          <p:cNvSpPr/>
          <p:nvPr/>
        </p:nvSpPr>
        <p:spPr>
          <a:xfrm>
            <a:off x="751887" y="2688632"/>
            <a:ext cx="914393" cy="400110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dirty="0">
                <a:solidFill>
                  <a:schemeClr val="tx1"/>
                </a:solidFill>
              </a:rPr>
              <a:t>batch</a:t>
            </a:r>
          </a:p>
        </p:txBody>
      </p:sp>
      <p:cxnSp>
        <p:nvCxnSpPr>
          <p:cNvPr id="51" name="直線箭頭接點 50">
            <a:extLst>
              <a:ext uri="{FF2B5EF4-FFF2-40B4-BE49-F238E27FC236}">
                <a16:creationId xmlns:a16="http://schemas.microsoft.com/office/drawing/2014/main" id="{BD43DC99-7998-105A-B2E3-ED7A2B45FC2E}"/>
              </a:ext>
            </a:extLst>
          </p:cNvPr>
          <p:cNvCxnSpPr>
            <a:cxnSpLocks/>
          </p:cNvCxnSpPr>
          <p:nvPr/>
        </p:nvCxnSpPr>
        <p:spPr>
          <a:xfrm>
            <a:off x="1801029" y="2888685"/>
            <a:ext cx="5724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箭頭接點 51">
            <a:extLst>
              <a:ext uri="{FF2B5EF4-FFF2-40B4-BE49-F238E27FC236}">
                <a16:creationId xmlns:a16="http://schemas.microsoft.com/office/drawing/2014/main" id="{10100A36-A894-E8C2-A337-B5C0D3E6A960}"/>
              </a:ext>
            </a:extLst>
          </p:cNvPr>
          <p:cNvCxnSpPr>
            <a:cxnSpLocks/>
          </p:cNvCxnSpPr>
          <p:nvPr/>
        </p:nvCxnSpPr>
        <p:spPr>
          <a:xfrm>
            <a:off x="3776491" y="2888687"/>
            <a:ext cx="5724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圓角矩形 52">
            <a:extLst>
              <a:ext uri="{FF2B5EF4-FFF2-40B4-BE49-F238E27FC236}">
                <a16:creationId xmlns:a16="http://schemas.microsoft.com/office/drawing/2014/main" id="{E7EFF09C-6225-40A3-E9B4-37F2010566B7}"/>
              </a:ext>
            </a:extLst>
          </p:cNvPr>
          <p:cNvSpPr/>
          <p:nvPr/>
        </p:nvSpPr>
        <p:spPr>
          <a:xfrm>
            <a:off x="4483669" y="2517316"/>
            <a:ext cx="1993838" cy="742743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dirty="0">
                <a:solidFill>
                  <a:schemeClr val="tx1"/>
                </a:solidFill>
              </a:rPr>
              <a:t>Logits</a:t>
            </a:r>
          </a:p>
          <a:p>
            <a:pPr algn="ctr"/>
            <a:r>
              <a:rPr kumimoji="1" lang="en-US" altLang="zh-TW" sz="20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kumimoji="1" lang="zh-TW" altLang="en-US" sz="20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模型原始輸出</a:t>
            </a:r>
            <a:r>
              <a:rPr kumimoji="1" lang="en-US" altLang="zh-TW" sz="20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</a:p>
        </p:txBody>
      </p:sp>
      <p:sp>
        <p:nvSpPr>
          <p:cNvPr id="56" name="圓角矩形 55">
            <a:extLst>
              <a:ext uri="{FF2B5EF4-FFF2-40B4-BE49-F238E27FC236}">
                <a16:creationId xmlns:a16="http://schemas.microsoft.com/office/drawing/2014/main" id="{2C1EFC58-43A9-DAA6-51A8-192919CB9937}"/>
              </a:ext>
            </a:extLst>
          </p:cNvPr>
          <p:cNvSpPr/>
          <p:nvPr/>
        </p:nvSpPr>
        <p:spPr>
          <a:xfrm>
            <a:off x="9943810" y="2517315"/>
            <a:ext cx="1543296" cy="742743"/>
          </a:xfrm>
          <a:prstGeom prst="round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MSE</a:t>
            </a:r>
          </a:p>
        </p:txBody>
      </p:sp>
      <p:cxnSp>
        <p:nvCxnSpPr>
          <p:cNvPr id="57" name="直線箭頭接點 56">
            <a:extLst>
              <a:ext uri="{FF2B5EF4-FFF2-40B4-BE49-F238E27FC236}">
                <a16:creationId xmlns:a16="http://schemas.microsoft.com/office/drawing/2014/main" id="{EDC935C6-A4D8-45BD-C6CF-70558618D317}"/>
              </a:ext>
            </a:extLst>
          </p:cNvPr>
          <p:cNvCxnSpPr>
            <a:cxnSpLocks/>
          </p:cNvCxnSpPr>
          <p:nvPr/>
        </p:nvCxnSpPr>
        <p:spPr>
          <a:xfrm>
            <a:off x="6612256" y="2884904"/>
            <a:ext cx="30983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862962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CA3C0B0-9C7B-68F6-F851-E15FDB188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>
                <a:solidFill>
                  <a:schemeClr val="tx1"/>
                </a:solidFill>
              </a:rPr>
              <a:t>Step 3:</a:t>
            </a:r>
            <a:r>
              <a:rPr kumimoji="1" lang="zh-TW" altLang="en-US" dirty="0">
                <a:solidFill>
                  <a:schemeClr val="tx1"/>
                </a:solidFill>
              </a:rPr>
              <a:t> </a:t>
            </a:r>
            <a:r>
              <a:rPr kumimoji="1" lang="zh-TW" altLang="en-US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訓練模型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300F5F9-85AF-28DF-8270-A832700230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44BA9FD2-54D5-1ED5-2ADA-29CE76DE467C}"/>
              </a:ext>
            </a:extLst>
          </p:cNvPr>
          <p:cNvSpPr txBox="1"/>
          <p:nvPr/>
        </p:nvSpPr>
        <p:spPr>
          <a:xfrm>
            <a:off x="6950550" y="2434257"/>
            <a:ext cx="41731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000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optimizer.zero_grad</a:t>
            </a:r>
            <a:r>
              <a:rPr kumimoji="1" lang="en-US" altLang="zh-TW" sz="20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endParaRPr kumimoji="1" lang="zh-TW" altLang="en-US" sz="2000" dirty="0">
              <a:solidFill>
                <a:schemeClr val="accent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6CA527CF-029D-B7A5-494C-7986080EDADD}"/>
              </a:ext>
            </a:extLst>
          </p:cNvPr>
          <p:cNvSpPr txBox="1"/>
          <p:nvPr/>
        </p:nvSpPr>
        <p:spPr>
          <a:xfrm>
            <a:off x="6950549" y="3467346"/>
            <a:ext cx="41731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0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output = model(inputs)</a:t>
            </a:r>
            <a:endParaRPr kumimoji="1" lang="zh-TW" altLang="en-US" sz="2000" dirty="0">
              <a:solidFill>
                <a:schemeClr val="accent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8476281E-B531-6E35-4C95-AFFC829218DE}"/>
              </a:ext>
            </a:extLst>
          </p:cNvPr>
          <p:cNvSpPr txBox="1"/>
          <p:nvPr/>
        </p:nvSpPr>
        <p:spPr>
          <a:xfrm>
            <a:off x="6950551" y="4346010"/>
            <a:ext cx="51892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0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loss = </a:t>
            </a:r>
            <a:r>
              <a:rPr kumimoji="1" lang="en-US" altLang="zh-TW" sz="2000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loss_function</a:t>
            </a:r>
            <a:r>
              <a:rPr kumimoji="1" lang="en-US" altLang="zh-TW" sz="20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(output, target)</a:t>
            </a:r>
            <a:endParaRPr kumimoji="1" lang="zh-TW" altLang="en-US" sz="2000" dirty="0">
              <a:solidFill>
                <a:schemeClr val="accent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C57FDE38-39D1-9C80-A55A-9F7F5D630C3C}"/>
              </a:ext>
            </a:extLst>
          </p:cNvPr>
          <p:cNvSpPr txBox="1"/>
          <p:nvPr/>
        </p:nvSpPr>
        <p:spPr>
          <a:xfrm>
            <a:off x="6950550" y="4806987"/>
            <a:ext cx="27821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000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loss.backward</a:t>
            </a:r>
            <a:r>
              <a:rPr kumimoji="1" lang="en-US" altLang="zh-TW" sz="20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endParaRPr kumimoji="1" lang="zh-TW" altLang="en-US" sz="2000" dirty="0">
              <a:solidFill>
                <a:schemeClr val="accent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9E848785-CDA5-8783-1D04-5FA3F8945398}"/>
              </a:ext>
            </a:extLst>
          </p:cNvPr>
          <p:cNvSpPr txBox="1"/>
          <p:nvPr/>
        </p:nvSpPr>
        <p:spPr>
          <a:xfrm>
            <a:off x="6950549" y="5533525"/>
            <a:ext cx="27821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000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optimizer.step</a:t>
            </a:r>
            <a:r>
              <a:rPr kumimoji="1" lang="en-US" altLang="zh-TW" sz="20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endParaRPr kumimoji="1" lang="zh-TW" altLang="en-US" sz="2000" dirty="0">
              <a:solidFill>
                <a:schemeClr val="accent2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" name="圓角矩形 8">
            <a:extLst>
              <a:ext uri="{FF2B5EF4-FFF2-40B4-BE49-F238E27FC236}">
                <a16:creationId xmlns:a16="http://schemas.microsoft.com/office/drawing/2014/main" id="{51A66008-ECCE-A132-96EA-3268D0420BCD}"/>
              </a:ext>
            </a:extLst>
          </p:cNvPr>
          <p:cNvSpPr/>
          <p:nvPr/>
        </p:nvSpPr>
        <p:spPr>
          <a:xfrm>
            <a:off x="2081363" y="2373133"/>
            <a:ext cx="4589417" cy="583915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2000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清空 </a:t>
            </a:r>
            <a:r>
              <a:rPr kumimoji="1" lang="en-US" altLang="zh-TW" sz="2000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optimizer</a:t>
            </a:r>
            <a:r>
              <a:rPr kumimoji="1" lang="zh-TW" altLang="en-US" sz="2000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kumimoji="1" lang="en-US" altLang="zh-TW" sz="2000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kumimoji="1" lang="zh-TW" altLang="en-US" sz="2000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過去累積</a:t>
            </a:r>
            <a:r>
              <a:rPr kumimoji="1" lang="en-US" altLang="zh-TW" sz="2000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  <a:r>
              <a:rPr kumimoji="1" lang="zh-TW" altLang="en-US" sz="2000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的梯度</a:t>
            </a:r>
          </a:p>
        </p:txBody>
      </p:sp>
      <p:sp>
        <p:nvSpPr>
          <p:cNvPr id="12" name="圓角矩形 11">
            <a:extLst>
              <a:ext uri="{FF2B5EF4-FFF2-40B4-BE49-F238E27FC236}">
                <a16:creationId xmlns:a16="http://schemas.microsoft.com/office/drawing/2014/main" id="{DC41DB08-B4BA-5195-F384-C20DBEBCDEE6}"/>
              </a:ext>
            </a:extLst>
          </p:cNvPr>
          <p:cNvSpPr/>
          <p:nvPr/>
        </p:nvSpPr>
        <p:spPr>
          <a:xfrm>
            <a:off x="2081360" y="3406222"/>
            <a:ext cx="4589417" cy="583915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2000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模型前向傳播得到輸出</a:t>
            </a:r>
          </a:p>
        </p:txBody>
      </p:sp>
      <p:sp>
        <p:nvSpPr>
          <p:cNvPr id="14" name="圓角矩形 13">
            <a:extLst>
              <a:ext uri="{FF2B5EF4-FFF2-40B4-BE49-F238E27FC236}">
                <a16:creationId xmlns:a16="http://schemas.microsoft.com/office/drawing/2014/main" id="{82B3FBAD-7611-90EA-05C3-2142A9BFAD15}"/>
              </a:ext>
            </a:extLst>
          </p:cNvPr>
          <p:cNvSpPr/>
          <p:nvPr/>
        </p:nvSpPr>
        <p:spPr>
          <a:xfrm>
            <a:off x="2081361" y="4439311"/>
            <a:ext cx="4589417" cy="583915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2000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模型反向傳播計算梯度</a:t>
            </a:r>
          </a:p>
        </p:txBody>
      </p:sp>
      <p:sp>
        <p:nvSpPr>
          <p:cNvPr id="15" name="圓角矩形 14">
            <a:extLst>
              <a:ext uri="{FF2B5EF4-FFF2-40B4-BE49-F238E27FC236}">
                <a16:creationId xmlns:a16="http://schemas.microsoft.com/office/drawing/2014/main" id="{4F80A59E-7D55-4276-B428-71C056C19A62}"/>
              </a:ext>
            </a:extLst>
          </p:cNvPr>
          <p:cNvSpPr/>
          <p:nvPr/>
        </p:nvSpPr>
        <p:spPr>
          <a:xfrm>
            <a:off x="2081362" y="5472401"/>
            <a:ext cx="4589417" cy="583915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optimizer</a:t>
            </a:r>
            <a:r>
              <a:rPr kumimoji="1" lang="zh-TW" altLang="en-US" sz="2000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更新模型參數</a:t>
            </a: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54CA8878-6D3C-E1C3-8252-3C3FF58702EA}"/>
              </a:ext>
            </a:extLst>
          </p:cNvPr>
          <p:cNvSpPr txBox="1"/>
          <p:nvPr/>
        </p:nvSpPr>
        <p:spPr>
          <a:xfrm>
            <a:off x="9004663" y="402287"/>
            <a:ext cx="1105988" cy="276999"/>
          </a:xfrm>
          <a:prstGeom prst="rect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200" dirty="0">
                <a:solidFill>
                  <a:schemeClr val="bg1">
                    <a:lumMod val="6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1. Data</a:t>
            </a:r>
            <a:endParaRPr kumimoji="1" lang="zh-TW" altLang="en-US" sz="1200" dirty="0">
              <a:solidFill>
                <a:schemeClr val="bg1">
                  <a:lumMod val="6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17" name="直線箭頭接點 16">
            <a:extLst>
              <a:ext uri="{FF2B5EF4-FFF2-40B4-BE49-F238E27FC236}">
                <a16:creationId xmlns:a16="http://schemas.microsoft.com/office/drawing/2014/main" id="{A6F52811-FDD2-8658-1889-72BA0837E04C}"/>
              </a:ext>
            </a:extLst>
          </p:cNvPr>
          <p:cNvCxnSpPr>
            <a:cxnSpLocks/>
            <a:stCxn id="16" idx="3"/>
            <a:endCxn id="18" idx="1"/>
          </p:cNvCxnSpPr>
          <p:nvPr/>
        </p:nvCxnSpPr>
        <p:spPr>
          <a:xfrm>
            <a:off x="10110651" y="540787"/>
            <a:ext cx="296090" cy="0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C0AAD55D-1133-45DB-EB2C-DA53A06C4E50}"/>
              </a:ext>
            </a:extLst>
          </p:cNvPr>
          <p:cNvSpPr txBox="1"/>
          <p:nvPr/>
        </p:nvSpPr>
        <p:spPr>
          <a:xfrm>
            <a:off x="10406741" y="402287"/>
            <a:ext cx="1105988" cy="276999"/>
          </a:xfrm>
          <a:prstGeom prst="rect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200" dirty="0">
                <a:solidFill>
                  <a:schemeClr val="bg1">
                    <a:lumMod val="6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2. Model</a:t>
            </a:r>
            <a:endParaRPr kumimoji="1" lang="zh-TW" altLang="en-US" sz="1200" dirty="0">
              <a:solidFill>
                <a:schemeClr val="bg1">
                  <a:lumMod val="6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280BDD0C-B968-3BAA-2252-A9BA22AAB47B}"/>
              </a:ext>
            </a:extLst>
          </p:cNvPr>
          <p:cNvSpPr txBox="1"/>
          <p:nvPr/>
        </p:nvSpPr>
        <p:spPr>
          <a:xfrm>
            <a:off x="10406741" y="879538"/>
            <a:ext cx="1105989" cy="276999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200" b="1" dirty="0">
                <a:solidFill>
                  <a:schemeClr val="accent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3. Training</a:t>
            </a:r>
            <a:endParaRPr kumimoji="1" lang="zh-TW" altLang="en-US" sz="1200" b="1" dirty="0">
              <a:solidFill>
                <a:schemeClr val="accent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6075324B-0677-F7F2-39E1-B46476FD4A53}"/>
              </a:ext>
            </a:extLst>
          </p:cNvPr>
          <p:cNvSpPr txBox="1"/>
          <p:nvPr/>
        </p:nvSpPr>
        <p:spPr>
          <a:xfrm>
            <a:off x="9004662" y="879538"/>
            <a:ext cx="1105989" cy="276999"/>
          </a:xfrm>
          <a:prstGeom prst="rect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200" dirty="0">
                <a:solidFill>
                  <a:schemeClr val="bg1">
                    <a:lumMod val="6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4. Evaluation</a:t>
            </a:r>
            <a:endParaRPr kumimoji="1" lang="zh-TW" altLang="en-US" sz="1200" dirty="0">
              <a:solidFill>
                <a:schemeClr val="bg1">
                  <a:lumMod val="6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21" name="直線箭頭接點 20">
            <a:extLst>
              <a:ext uri="{FF2B5EF4-FFF2-40B4-BE49-F238E27FC236}">
                <a16:creationId xmlns:a16="http://schemas.microsoft.com/office/drawing/2014/main" id="{E87D3577-72F7-EBCC-2DA9-04A2CB176A68}"/>
              </a:ext>
            </a:extLst>
          </p:cNvPr>
          <p:cNvCxnSpPr>
            <a:cxnSpLocks/>
            <a:stCxn id="19" idx="1"/>
            <a:endCxn id="20" idx="3"/>
          </p:cNvCxnSpPr>
          <p:nvPr/>
        </p:nvCxnSpPr>
        <p:spPr>
          <a:xfrm flipH="1">
            <a:off x="10110651" y="1018038"/>
            <a:ext cx="296090" cy="0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箭頭接點 21">
            <a:extLst>
              <a:ext uri="{FF2B5EF4-FFF2-40B4-BE49-F238E27FC236}">
                <a16:creationId xmlns:a16="http://schemas.microsoft.com/office/drawing/2014/main" id="{2563F597-4230-65E4-1B13-E58DE49CA8AF}"/>
              </a:ext>
            </a:extLst>
          </p:cNvPr>
          <p:cNvCxnSpPr>
            <a:cxnSpLocks/>
            <a:stCxn id="18" idx="2"/>
            <a:endCxn id="19" idx="0"/>
          </p:cNvCxnSpPr>
          <p:nvPr/>
        </p:nvCxnSpPr>
        <p:spPr>
          <a:xfrm>
            <a:off x="10959735" y="679286"/>
            <a:ext cx="1" cy="20025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C975A72B-396A-9938-3032-FDAAECE9D6C6}"/>
              </a:ext>
            </a:extLst>
          </p:cNvPr>
          <p:cNvSpPr txBox="1"/>
          <p:nvPr/>
        </p:nvSpPr>
        <p:spPr>
          <a:xfrm>
            <a:off x="591105" y="3638104"/>
            <a:ext cx="11930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重複直到訓練完成或到達指定條件</a:t>
            </a:r>
            <a:endParaRPr kumimoji="1" lang="zh-TW" altLang="en-US" dirty="0">
              <a:ea typeface="Microsoft JhengHei" panose="020B0604030504040204" pitchFamily="34" charset="-120"/>
            </a:endParaRPr>
          </a:p>
        </p:txBody>
      </p:sp>
      <p:sp>
        <p:nvSpPr>
          <p:cNvPr id="24" name="左大括弧 23">
            <a:extLst>
              <a:ext uri="{FF2B5EF4-FFF2-40B4-BE49-F238E27FC236}">
                <a16:creationId xmlns:a16="http://schemas.microsoft.com/office/drawing/2014/main" id="{28203F35-4AF0-2331-6710-317617EDA2D7}"/>
              </a:ext>
            </a:extLst>
          </p:cNvPr>
          <p:cNvSpPr/>
          <p:nvPr/>
        </p:nvSpPr>
        <p:spPr>
          <a:xfrm>
            <a:off x="1784169" y="2542903"/>
            <a:ext cx="218802" cy="3390732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757044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0" grpId="0"/>
      <p:bldP spid="11" grpId="0"/>
      <p:bldP spid="13" grpId="0"/>
      <p:bldP spid="23" grpId="0"/>
      <p:bldP spid="24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CA3C0B0-9C7B-68F6-F851-E15FDB188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>
                <a:solidFill>
                  <a:schemeClr val="tx1"/>
                </a:solidFill>
              </a:rPr>
              <a:t>Step 3: </a:t>
            </a:r>
            <a:r>
              <a:rPr kumimoji="1" lang="zh-TW" altLang="en-US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訓練模型</a:t>
            </a:r>
            <a:endParaRPr kumimoji="1"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300F5F9-85AF-28DF-8270-A832700230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00AF80F-A60B-2CC9-847E-7F5F723945CC}"/>
              </a:ext>
            </a:extLst>
          </p:cNvPr>
          <p:cNvSpPr/>
          <p:nvPr/>
        </p:nvSpPr>
        <p:spPr>
          <a:xfrm>
            <a:off x="774576" y="1930738"/>
            <a:ext cx="7925288" cy="424969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>
                <a:solidFill>
                  <a:schemeClr val="tx1"/>
                </a:solidFill>
                <a:latin typeface="Consolas" panose="020B0609020204030204" pitchFamily="49" charset="0"/>
                <a:ea typeface="Microsoft JhengHei" panose="020B0604030504040204" pitchFamily="34" charset="-120"/>
                <a:cs typeface="Consolas" panose="020B0609020204030204" pitchFamily="49" charset="0"/>
              </a:rPr>
              <a:t>for batch in </a:t>
            </a:r>
            <a:r>
              <a:rPr lang="en-US" altLang="zh-TW" dirty="0" err="1">
                <a:solidFill>
                  <a:schemeClr val="tx1"/>
                </a:solidFill>
                <a:latin typeface="Consolas" panose="020B0609020204030204" pitchFamily="49" charset="0"/>
                <a:ea typeface="Microsoft JhengHei" panose="020B0604030504040204" pitchFamily="34" charset="-120"/>
                <a:cs typeface="Consolas" panose="020B0609020204030204" pitchFamily="49" charset="0"/>
              </a:rPr>
              <a:t>train_loader</a:t>
            </a:r>
            <a:r>
              <a:rPr lang="en-US" altLang="zh-TW" dirty="0">
                <a:solidFill>
                  <a:schemeClr val="tx1"/>
                </a:solidFill>
                <a:latin typeface="Consolas" panose="020B0609020204030204" pitchFamily="49" charset="0"/>
                <a:ea typeface="Microsoft JhengHei" panose="020B0604030504040204" pitchFamily="34" charset="-120"/>
                <a:cs typeface="Consolas" panose="020B0609020204030204" pitchFamily="49" charset="0"/>
              </a:rPr>
              <a:t>:</a:t>
            </a:r>
          </a:p>
          <a:p>
            <a:r>
              <a:rPr lang="zh-TW" altLang="en-US" dirty="0">
                <a:solidFill>
                  <a:schemeClr val="tx1"/>
                </a:solidFill>
                <a:latin typeface="Consolas" panose="020B0609020204030204" pitchFamily="49" charset="0"/>
                <a:ea typeface="Microsoft JhengHei" panose="020B0604030504040204" pitchFamily="34" charset="-120"/>
                <a:cs typeface="Consolas" panose="020B0609020204030204" pitchFamily="49" charset="0"/>
              </a:rPr>
              <a:t>    </a:t>
            </a:r>
            <a:r>
              <a:rPr lang="en-US" altLang="zh-TW" dirty="0">
                <a:solidFill>
                  <a:srgbClr val="00B050"/>
                </a:solidFill>
                <a:latin typeface="Consolas" panose="020B0609020204030204" pitchFamily="49" charset="0"/>
                <a:ea typeface="Microsoft JhengHei" panose="020B0604030504040204" pitchFamily="34" charset="-120"/>
                <a:cs typeface="Consolas" panose="020B0609020204030204" pitchFamily="49" charset="0"/>
              </a:rPr>
              <a:t># </a:t>
            </a:r>
            <a:r>
              <a:rPr lang="zh-TW" altLang="en-US" dirty="0">
                <a:solidFill>
                  <a:srgbClr val="00B050"/>
                </a:solidFill>
                <a:latin typeface="Consolas" panose="020B0609020204030204" pitchFamily="49" charset="0"/>
                <a:ea typeface="Microsoft JhengHei" panose="020B0604030504040204" pitchFamily="34" charset="-120"/>
                <a:cs typeface="Consolas" panose="020B0609020204030204" pitchFamily="49" charset="0"/>
              </a:rPr>
              <a:t>把資料移動到 </a:t>
            </a:r>
            <a:r>
              <a:rPr lang="en-US" altLang="zh-TW" dirty="0">
                <a:solidFill>
                  <a:srgbClr val="00B050"/>
                </a:solidFill>
                <a:latin typeface="Consolas" panose="020B0609020204030204" pitchFamily="49" charset="0"/>
                <a:ea typeface="Microsoft JhengHei" panose="020B0604030504040204" pitchFamily="34" charset="-120"/>
                <a:cs typeface="Consolas" panose="020B0609020204030204" pitchFamily="49" charset="0"/>
              </a:rPr>
              <a:t>GPU</a:t>
            </a:r>
          </a:p>
          <a:p>
            <a:r>
              <a:rPr lang="en-US" altLang="zh-TW" dirty="0">
                <a:solidFill>
                  <a:schemeClr val="tx1"/>
                </a:solidFill>
                <a:latin typeface="Consolas" panose="020B0609020204030204" pitchFamily="49" charset="0"/>
                <a:ea typeface="Microsoft JhengHei" panose="020B0604030504040204" pitchFamily="34" charset="-120"/>
                <a:cs typeface="Consolas" panose="020B0609020204030204" pitchFamily="49" charset="0"/>
              </a:rPr>
              <a:t>    images, labels = batch[0].to(device), batch[1].to(device)</a:t>
            </a:r>
          </a:p>
          <a:p>
            <a:endParaRPr lang="en-US" altLang="zh-TW" dirty="0">
              <a:solidFill>
                <a:schemeClr val="tx1"/>
              </a:solidFill>
              <a:latin typeface="Consolas" panose="020B0609020204030204" pitchFamily="49" charset="0"/>
              <a:ea typeface="Microsoft JhengHei" panose="020B0604030504040204" pitchFamily="34" charset="-120"/>
              <a:cs typeface="Consolas" panose="020B0609020204030204" pitchFamily="49" charset="0"/>
            </a:endParaRPr>
          </a:p>
          <a:p>
            <a:r>
              <a:rPr lang="en-US" altLang="zh-TW" dirty="0">
                <a:solidFill>
                  <a:schemeClr val="tx1"/>
                </a:solidFill>
                <a:latin typeface="Consolas" panose="020B0609020204030204" pitchFamily="49" charset="0"/>
                <a:ea typeface="Microsoft JhengHei" panose="020B0604030504040204" pitchFamily="34" charset="-120"/>
                <a:cs typeface="Consolas" panose="020B0609020204030204" pitchFamily="49" charset="0"/>
              </a:rPr>
              <a:t>    </a:t>
            </a:r>
            <a:r>
              <a:rPr lang="en-US" altLang="zh-TW" dirty="0" err="1">
                <a:solidFill>
                  <a:schemeClr val="tx1"/>
                </a:solidFill>
                <a:latin typeface="Consolas" panose="020B0609020204030204" pitchFamily="49" charset="0"/>
                <a:ea typeface="Microsoft JhengHei" panose="020B0604030504040204" pitchFamily="34" charset="-120"/>
                <a:cs typeface="Consolas" panose="020B0609020204030204" pitchFamily="49" charset="0"/>
              </a:rPr>
              <a:t>optimizer.zero_grad</a:t>
            </a:r>
            <a:r>
              <a:rPr lang="en-US" altLang="zh-TW" dirty="0">
                <a:solidFill>
                  <a:schemeClr val="tx1"/>
                </a:solidFill>
                <a:latin typeface="Consolas" panose="020B0609020204030204" pitchFamily="49" charset="0"/>
                <a:ea typeface="Microsoft JhengHei" panose="020B0604030504040204" pitchFamily="34" charset="-120"/>
                <a:cs typeface="Consolas" panose="020B0609020204030204" pitchFamily="49" charset="0"/>
              </a:rPr>
              <a:t>()</a:t>
            </a:r>
          </a:p>
          <a:p>
            <a:endParaRPr lang="en-US" altLang="zh-TW" dirty="0">
              <a:solidFill>
                <a:schemeClr val="tx1"/>
              </a:solidFill>
              <a:latin typeface="Consolas" panose="020B0609020204030204" pitchFamily="49" charset="0"/>
              <a:ea typeface="Microsoft JhengHei" panose="020B0604030504040204" pitchFamily="34" charset="-120"/>
              <a:cs typeface="Consolas" panose="020B0609020204030204" pitchFamily="49" charset="0"/>
            </a:endParaRPr>
          </a:p>
          <a:p>
            <a:r>
              <a:rPr lang="en-US" altLang="zh-TW" dirty="0">
                <a:solidFill>
                  <a:schemeClr val="tx1"/>
                </a:solidFill>
                <a:latin typeface="Consolas" panose="020B0609020204030204" pitchFamily="49" charset="0"/>
                <a:ea typeface="Microsoft JhengHei" panose="020B0604030504040204" pitchFamily="34" charset="-120"/>
                <a:cs typeface="Consolas" panose="020B0609020204030204" pitchFamily="49" charset="0"/>
              </a:rPr>
              <a:t>    </a:t>
            </a:r>
            <a:r>
              <a:rPr lang="en-US" altLang="zh-TW" dirty="0">
                <a:solidFill>
                  <a:srgbClr val="00B050"/>
                </a:solidFill>
                <a:latin typeface="Consolas" panose="020B0609020204030204" pitchFamily="49" charset="0"/>
                <a:ea typeface="Microsoft JhengHei" panose="020B0604030504040204" pitchFamily="34" charset="-120"/>
                <a:cs typeface="Consolas" panose="020B0609020204030204" pitchFamily="49" charset="0"/>
              </a:rPr>
              <a:t># 1. </a:t>
            </a:r>
            <a:r>
              <a:rPr lang="zh-TW" altLang="en-US" dirty="0">
                <a:solidFill>
                  <a:srgbClr val="00B050"/>
                </a:solidFill>
                <a:latin typeface="Consolas" panose="020B0609020204030204" pitchFamily="49" charset="0"/>
                <a:ea typeface="Microsoft JhengHei" panose="020B0604030504040204" pitchFamily="34" charset="-120"/>
                <a:cs typeface="Consolas" panose="020B0609020204030204" pitchFamily="49" charset="0"/>
              </a:rPr>
              <a:t>前向傳播</a:t>
            </a:r>
          </a:p>
          <a:p>
            <a:r>
              <a:rPr lang="zh-TW" altLang="en-US" dirty="0">
                <a:solidFill>
                  <a:schemeClr val="tx1"/>
                </a:solidFill>
                <a:latin typeface="Consolas" panose="020B0609020204030204" pitchFamily="49" charset="0"/>
                <a:ea typeface="Microsoft JhengHei" panose="020B0604030504040204" pitchFamily="34" charset="-120"/>
                <a:cs typeface="Consolas" panose="020B0609020204030204" pitchFamily="49" charset="0"/>
              </a:rPr>
              <a:t>    </a:t>
            </a:r>
            <a:r>
              <a:rPr lang="en-US" altLang="zh-TW" dirty="0">
                <a:solidFill>
                  <a:schemeClr val="tx1"/>
                </a:solidFill>
                <a:latin typeface="Consolas" panose="020B0609020204030204" pitchFamily="49" charset="0"/>
                <a:ea typeface="Microsoft JhengHei" panose="020B0604030504040204" pitchFamily="34" charset="-120"/>
                <a:cs typeface="Consolas" panose="020B0609020204030204" pitchFamily="49" charset="0"/>
              </a:rPr>
              <a:t>outputs = model(images) </a:t>
            </a:r>
            <a:r>
              <a:rPr lang="en-US" altLang="zh-TW" dirty="0">
                <a:solidFill>
                  <a:srgbClr val="00B050"/>
                </a:solidFill>
                <a:latin typeface="Consolas" panose="020B0609020204030204" pitchFamily="49" charset="0"/>
                <a:ea typeface="Microsoft JhengHei" panose="020B0604030504040204" pitchFamily="34" charset="-120"/>
                <a:cs typeface="Consolas" panose="020B0609020204030204" pitchFamily="49" charset="0"/>
              </a:rPr>
              <a:t># </a:t>
            </a:r>
            <a:r>
              <a:rPr lang="zh-TW" altLang="en-US" dirty="0">
                <a:solidFill>
                  <a:srgbClr val="00B050"/>
                </a:solidFill>
                <a:latin typeface="Consolas" panose="020B0609020204030204" pitchFamily="49" charset="0"/>
                <a:ea typeface="Microsoft JhengHei" panose="020B0604030504040204" pitchFamily="34" charset="-120"/>
                <a:cs typeface="Consolas" panose="020B0609020204030204" pitchFamily="49" charset="0"/>
              </a:rPr>
              <a:t>形狀是 </a:t>
            </a:r>
            <a:r>
              <a:rPr lang="en-US" altLang="zh-TW" dirty="0">
                <a:solidFill>
                  <a:srgbClr val="00B050"/>
                </a:solidFill>
                <a:latin typeface="Consolas" panose="020B0609020204030204" pitchFamily="49" charset="0"/>
                <a:ea typeface="Microsoft JhengHei" panose="020B0604030504040204" pitchFamily="34" charset="-120"/>
                <a:cs typeface="Consolas" panose="020B0609020204030204" pitchFamily="49" charset="0"/>
              </a:rPr>
              <a:t>(</a:t>
            </a:r>
            <a:r>
              <a:rPr lang="en-US" altLang="zh-TW" dirty="0" err="1">
                <a:solidFill>
                  <a:srgbClr val="00B050"/>
                </a:solidFill>
                <a:latin typeface="Consolas" panose="020B0609020204030204" pitchFamily="49" charset="0"/>
                <a:ea typeface="Microsoft JhengHei" panose="020B0604030504040204" pitchFamily="34" charset="-120"/>
                <a:cs typeface="Consolas" panose="020B0609020204030204" pitchFamily="49" charset="0"/>
              </a:rPr>
              <a:t>batch_size</a:t>
            </a:r>
            <a:r>
              <a:rPr lang="en-US" altLang="zh-TW" dirty="0">
                <a:solidFill>
                  <a:srgbClr val="00B050"/>
                </a:solidFill>
                <a:latin typeface="Consolas" panose="020B0609020204030204" pitchFamily="49" charset="0"/>
                <a:ea typeface="Microsoft JhengHei" panose="020B0604030504040204" pitchFamily="34" charset="-120"/>
                <a:cs typeface="Consolas" panose="020B0609020204030204" pitchFamily="49" charset="0"/>
              </a:rPr>
              <a:t>, </a:t>
            </a:r>
            <a:r>
              <a:rPr lang="en-US" altLang="zh-TW" dirty="0" err="1">
                <a:solidFill>
                  <a:srgbClr val="00B050"/>
                </a:solidFill>
                <a:latin typeface="Consolas" panose="020B0609020204030204" pitchFamily="49" charset="0"/>
                <a:ea typeface="Microsoft JhengHei" panose="020B0604030504040204" pitchFamily="34" charset="-120"/>
                <a:cs typeface="Consolas" panose="020B0609020204030204" pitchFamily="49" charset="0"/>
              </a:rPr>
              <a:t>num_classes</a:t>
            </a:r>
            <a:r>
              <a:rPr lang="en-US" altLang="zh-TW" dirty="0">
                <a:solidFill>
                  <a:srgbClr val="00B050"/>
                </a:solidFill>
                <a:latin typeface="Consolas" panose="020B0609020204030204" pitchFamily="49" charset="0"/>
                <a:ea typeface="Microsoft JhengHei" panose="020B0604030504040204" pitchFamily="34" charset="-120"/>
                <a:cs typeface="Consolas" panose="020B0609020204030204" pitchFamily="49" charset="0"/>
              </a:rPr>
              <a:t>)</a:t>
            </a:r>
            <a:endParaRPr lang="en-US" altLang="zh-TW" dirty="0">
              <a:solidFill>
                <a:schemeClr val="tx1"/>
              </a:solidFill>
              <a:latin typeface="Consolas" panose="020B0609020204030204" pitchFamily="49" charset="0"/>
              <a:ea typeface="Microsoft JhengHei" panose="020B0604030504040204" pitchFamily="34" charset="-120"/>
              <a:cs typeface="Consolas" panose="020B0609020204030204" pitchFamily="49" charset="0"/>
            </a:endParaRPr>
          </a:p>
          <a:p>
            <a:r>
              <a:rPr lang="en-US" altLang="zh-TW" dirty="0">
                <a:solidFill>
                  <a:schemeClr val="tx1"/>
                </a:solidFill>
                <a:latin typeface="Consolas" panose="020B0609020204030204" pitchFamily="49" charset="0"/>
                <a:ea typeface="Microsoft JhengHei" panose="020B0604030504040204" pitchFamily="34" charset="-120"/>
                <a:cs typeface="Consolas" panose="020B0609020204030204" pitchFamily="49" charset="0"/>
              </a:rPr>
              <a:t>    loss = </a:t>
            </a:r>
            <a:r>
              <a:rPr lang="en-US" altLang="zh-TW" dirty="0" err="1">
                <a:solidFill>
                  <a:schemeClr val="tx1"/>
                </a:solidFill>
                <a:latin typeface="Consolas" panose="020B0609020204030204" pitchFamily="49" charset="0"/>
                <a:ea typeface="Microsoft JhengHei" panose="020B0604030504040204" pitchFamily="34" charset="-120"/>
                <a:cs typeface="Consolas" panose="020B0609020204030204" pitchFamily="49" charset="0"/>
              </a:rPr>
              <a:t>loss_fn</a:t>
            </a:r>
            <a:r>
              <a:rPr lang="en-US" altLang="zh-TW" dirty="0">
                <a:solidFill>
                  <a:schemeClr val="tx1"/>
                </a:solidFill>
                <a:latin typeface="Consolas" panose="020B0609020204030204" pitchFamily="49" charset="0"/>
                <a:ea typeface="Microsoft JhengHei" panose="020B0604030504040204" pitchFamily="34" charset="-120"/>
                <a:cs typeface="Consolas" panose="020B0609020204030204" pitchFamily="49" charset="0"/>
              </a:rPr>
              <a:t>(outputs, labels)</a:t>
            </a:r>
          </a:p>
          <a:p>
            <a:endParaRPr lang="en-US" altLang="zh-TW" dirty="0">
              <a:solidFill>
                <a:schemeClr val="tx1"/>
              </a:solidFill>
              <a:latin typeface="Consolas" panose="020B0609020204030204" pitchFamily="49" charset="0"/>
              <a:ea typeface="Microsoft JhengHei" panose="020B0604030504040204" pitchFamily="34" charset="-120"/>
              <a:cs typeface="Consolas" panose="020B0609020204030204" pitchFamily="49" charset="0"/>
            </a:endParaRPr>
          </a:p>
          <a:p>
            <a:r>
              <a:rPr lang="en-US" altLang="zh-TW" dirty="0">
                <a:solidFill>
                  <a:schemeClr val="tx1"/>
                </a:solidFill>
                <a:latin typeface="Consolas" panose="020B0609020204030204" pitchFamily="49" charset="0"/>
                <a:ea typeface="Microsoft JhengHei" panose="020B0604030504040204" pitchFamily="34" charset="-120"/>
                <a:cs typeface="Consolas" panose="020B0609020204030204" pitchFamily="49" charset="0"/>
              </a:rPr>
              <a:t>    </a:t>
            </a:r>
            <a:r>
              <a:rPr lang="en-US" altLang="zh-TW" dirty="0">
                <a:solidFill>
                  <a:srgbClr val="00B050"/>
                </a:solidFill>
                <a:latin typeface="Consolas" panose="020B0609020204030204" pitchFamily="49" charset="0"/>
                <a:ea typeface="Microsoft JhengHei" panose="020B0604030504040204" pitchFamily="34" charset="-120"/>
                <a:cs typeface="Consolas" panose="020B0609020204030204" pitchFamily="49" charset="0"/>
              </a:rPr>
              <a:t># 2. </a:t>
            </a:r>
            <a:r>
              <a:rPr lang="zh-TW" altLang="en-US" dirty="0">
                <a:solidFill>
                  <a:srgbClr val="00B050"/>
                </a:solidFill>
                <a:latin typeface="Consolas" panose="020B0609020204030204" pitchFamily="49" charset="0"/>
                <a:ea typeface="Microsoft JhengHei" panose="020B0604030504040204" pitchFamily="34" charset="-120"/>
                <a:cs typeface="Consolas" panose="020B0609020204030204" pitchFamily="49" charset="0"/>
              </a:rPr>
              <a:t>反向傳播 </a:t>
            </a:r>
            <a:r>
              <a:rPr lang="en-US" altLang="zh-TW" dirty="0">
                <a:solidFill>
                  <a:srgbClr val="00B050"/>
                </a:solidFill>
                <a:latin typeface="Consolas" panose="020B0609020204030204" pitchFamily="49" charset="0"/>
                <a:ea typeface="Microsoft JhengHei" panose="020B0604030504040204" pitchFamily="34" charset="-120"/>
                <a:cs typeface="Consolas" panose="020B0609020204030204" pitchFamily="49" charset="0"/>
              </a:rPr>
              <a:t>(</a:t>
            </a:r>
            <a:r>
              <a:rPr lang="zh-TW" altLang="en-US" dirty="0">
                <a:solidFill>
                  <a:srgbClr val="00B050"/>
                </a:solidFill>
                <a:latin typeface="Consolas" panose="020B0609020204030204" pitchFamily="49" charset="0"/>
                <a:ea typeface="Microsoft JhengHei" panose="020B0604030504040204" pitchFamily="34" charset="-120"/>
                <a:cs typeface="Consolas" panose="020B0609020204030204" pitchFamily="49" charset="0"/>
              </a:rPr>
              <a:t>計算梯度</a:t>
            </a:r>
            <a:r>
              <a:rPr lang="en-US" altLang="zh-TW" dirty="0">
                <a:solidFill>
                  <a:srgbClr val="00B050"/>
                </a:solidFill>
                <a:latin typeface="Consolas" panose="020B0609020204030204" pitchFamily="49" charset="0"/>
                <a:ea typeface="Microsoft JhengHei" panose="020B0604030504040204" pitchFamily="34" charset="-120"/>
                <a:cs typeface="Consolas" panose="020B0609020204030204" pitchFamily="49" charset="0"/>
              </a:rPr>
              <a:t>)</a:t>
            </a:r>
          </a:p>
          <a:p>
            <a:r>
              <a:rPr lang="en-US" altLang="zh-TW" dirty="0">
                <a:solidFill>
                  <a:schemeClr val="tx1"/>
                </a:solidFill>
                <a:latin typeface="Consolas" panose="020B0609020204030204" pitchFamily="49" charset="0"/>
                <a:ea typeface="Microsoft JhengHei" panose="020B0604030504040204" pitchFamily="34" charset="-120"/>
                <a:cs typeface="Consolas" panose="020B0609020204030204" pitchFamily="49" charset="0"/>
              </a:rPr>
              <a:t>    </a:t>
            </a:r>
            <a:r>
              <a:rPr lang="en-US" altLang="zh-TW" dirty="0" err="1">
                <a:solidFill>
                  <a:schemeClr val="tx1"/>
                </a:solidFill>
                <a:latin typeface="Consolas" panose="020B0609020204030204" pitchFamily="49" charset="0"/>
                <a:ea typeface="Microsoft JhengHei" panose="020B0604030504040204" pitchFamily="34" charset="-120"/>
                <a:cs typeface="Consolas" panose="020B0609020204030204" pitchFamily="49" charset="0"/>
              </a:rPr>
              <a:t>loss.backward</a:t>
            </a:r>
            <a:r>
              <a:rPr lang="en-US" altLang="zh-TW" dirty="0">
                <a:solidFill>
                  <a:schemeClr val="tx1"/>
                </a:solidFill>
                <a:latin typeface="Consolas" panose="020B0609020204030204" pitchFamily="49" charset="0"/>
                <a:ea typeface="Microsoft JhengHei" panose="020B0604030504040204" pitchFamily="34" charset="-120"/>
                <a:cs typeface="Consolas" panose="020B0609020204030204" pitchFamily="49" charset="0"/>
              </a:rPr>
              <a:t>()</a:t>
            </a:r>
          </a:p>
          <a:p>
            <a:endParaRPr lang="en-US" altLang="zh-TW" dirty="0">
              <a:solidFill>
                <a:schemeClr val="tx1"/>
              </a:solidFill>
              <a:latin typeface="Consolas" panose="020B0609020204030204" pitchFamily="49" charset="0"/>
              <a:ea typeface="Microsoft JhengHei" panose="020B0604030504040204" pitchFamily="34" charset="-120"/>
              <a:cs typeface="Consolas" panose="020B0609020204030204" pitchFamily="49" charset="0"/>
            </a:endParaRPr>
          </a:p>
          <a:p>
            <a:r>
              <a:rPr lang="en-US" altLang="zh-TW" dirty="0">
                <a:solidFill>
                  <a:schemeClr val="tx1"/>
                </a:solidFill>
                <a:latin typeface="Consolas" panose="020B0609020204030204" pitchFamily="49" charset="0"/>
                <a:ea typeface="Microsoft JhengHei" panose="020B0604030504040204" pitchFamily="34" charset="-120"/>
                <a:cs typeface="Consolas" panose="020B0609020204030204" pitchFamily="49" charset="0"/>
              </a:rPr>
              <a:t>    </a:t>
            </a:r>
            <a:r>
              <a:rPr lang="en-US" altLang="zh-TW" dirty="0">
                <a:solidFill>
                  <a:srgbClr val="00B050"/>
                </a:solidFill>
                <a:latin typeface="Consolas" panose="020B0609020204030204" pitchFamily="49" charset="0"/>
                <a:ea typeface="Microsoft JhengHei" panose="020B0604030504040204" pitchFamily="34" charset="-120"/>
                <a:cs typeface="Consolas" panose="020B0609020204030204" pitchFamily="49" charset="0"/>
              </a:rPr>
              <a:t># 3. </a:t>
            </a:r>
            <a:r>
              <a:rPr lang="zh-TW" altLang="en-US" dirty="0">
                <a:solidFill>
                  <a:srgbClr val="00B050"/>
                </a:solidFill>
                <a:latin typeface="Consolas" panose="020B0609020204030204" pitchFamily="49" charset="0"/>
                <a:ea typeface="Microsoft JhengHei" panose="020B0604030504040204" pitchFamily="34" charset="-120"/>
                <a:cs typeface="Consolas" panose="020B0609020204030204" pitchFamily="49" charset="0"/>
              </a:rPr>
              <a:t>更新模型權重</a:t>
            </a:r>
          </a:p>
          <a:p>
            <a:r>
              <a:rPr lang="zh-TW" altLang="en-US" dirty="0">
                <a:solidFill>
                  <a:schemeClr val="tx1"/>
                </a:solidFill>
                <a:latin typeface="Consolas" panose="020B0609020204030204" pitchFamily="49" charset="0"/>
                <a:ea typeface="Microsoft JhengHei" panose="020B0604030504040204" pitchFamily="34" charset="-120"/>
                <a:cs typeface="Consolas" panose="020B0609020204030204" pitchFamily="49" charset="0"/>
              </a:rPr>
              <a:t>    </a:t>
            </a:r>
            <a:r>
              <a:rPr lang="en-US" altLang="zh-TW" dirty="0" err="1">
                <a:solidFill>
                  <a:schemeClr val="tx1"/>
                </a:solidFill>
                <a:latin typeface="Consolas" panose="020B0609020204030204" pitchFamily="49" charset="0"/>
                <a:ea typeface="Microsoft JhengHei" panose="020B0604030504040204" pitchFamily="34" charset="-120"/>
                <a:cs typeface="Consolas" panose="020B0609020204030204" pitchFamily="49" charset="0"/>
              </a:rPr>
              <a:t>optimizer.step</a:t>
            </a:r>
            <a:r>
              <a:rPr lang="en-US" altLang="zh-TW" dirty="0">
                <a:solidFill>
                  <a:schemeClr val="tx1"/>
                </a:solidFill>
                <a:latin typeface="Consolas" panose="020B0609020204030204" pitchFamily="49" charset="0"/>
                <a:ea typeface="Microsoft JhengHei" panose="020B0604030504040204" pitchFamily="34" charset="-120"/>
                <a:cs typeface="Consolas" panose="020B0609020204030204" pitchFamily="49" charset="0"/>
              </a:rPr>
              <a:t>()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16590F8D-B2DE-8C21-559F-377BF4515CF3}"/>
              </a:ext>
            </a:extLst>
          </p:cNvPr>
          <p:cNvSpPr txBox="1"/>
          <p:nvPr/>
        </p:nvSpPr>
        <p:spPr>
          <a:xfrm>
            <a:off x="9004663" y="402287"/>
            <a:ext cx="1105988" cy="276999"/>
          </a:xfrm>
          <a:prstGeom prst="rect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200" dirty="0">
                <a:solidFill>
                  <a:schemeClr val="bg1">
                    <a:lumMod val="6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1. Data</a:t>
            </a:r>
            <a:endParaRPr kumimoji="1" lang="zh-TW" altLang="en-US" sz="1200" dirty="0">
              <a:solidFill>
                <a:schemeClr val="bg1">
                  <a:lumMod val="6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7" name="直線箭頭接點 6">
            <a:extLst>
              <a:ext uri="{FF2B5EF4-FFF2-40B4-BE49-F238E27FC236}">
                <a16:creationId xmlns:a16="http://schemas.microsoft.com/office/drawing/2014/main" id="{42284204-F7EE-9010-F893-2F9053CDFFE2}"/>
              </a:ext>
            </a:extLst>
          </p:cNvPr>
          <p:cNvCxnSpPr>
            <a:cxnSpLocks/>
            <a:stCxn id="6" idx="3"/>
            <a:endCxn id="10" idx="1"/>
          </p:cNvCxnSpPr>
          <p:nvPr/>
        </p:nvCxnSpPr>
        <p:spPr>
          <a:xfrm>
            <a:off x="10110651" y="540787"/>
            <a:ext cx="296090" cy="0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9">
            <a:extLst>
              <a:ext uri="{FF2B5EF4-FFF2-40B4-BE49-F238E27FC236}">
                <a16:creationId xmlns:a16="http://schemas.microsoft.com/office/drawing/2014/main" id="{AFE8068D-0A09-93A8-7E98-92B7A3E75B7B}"/>
              </a:ext>
            </a:extLst>
          </p:cNvPr>
          <p:cNvSpPr txBox="1"/>
          <p:nvPr/>
        </p:nvSpPr>
        <p:spPr>
          <a:xfrm>
            <a:off x="10406741" y="402287"/>
            <a:ext cx="1105988" cy="276999"/>
          </a:xfrm>
          <a:prstGeom prst="rect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200" dirty="0">
                <a:solidFill>
                  <a:schemeClr val="bg1">
                    <a:lumMod val="6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2. Model</a:t>
            </a:r>
            <a:endParaRPr kumimoji="1" lang="zh-TW" altLang="en-US" sz="1200" dirty="0">
              <a:solidFill>
                <a:schemeClr val="bg1">
                  <a:lumMod val="6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EB5E9630-2282-D189-0CC4-6CDF143A593A}"/>
              </a:ext>
            </a:extLst>
          </p:cNvPr>
          <p:cNvSpPr txBox="1"/>
          <p:nvPr/>
        </p:nvSpPr>
        <p:spPr>
          <a:xfrm>
            <a:off x="10406741" y="879538"/>
            <a:ext cx="1105989" cy="276999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200" b="1" dirty="0">
                <a:solidFill>
                  <a:schemeClr val="accent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3. Training</a:t>
            </a:r>
            <a:endParaRPr kumimoji="1" lang="zh-TW" altLang="en-US" sz="1200" b="1" dirty="0">
              <a:solidFill>
                <a:schemeClr val="accent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049CD5A5-3CDE-B4D9-B254-B563146AEC24}"/>
              </a:ext>
            </a:extLst>
          </p:cNvPr>
          <p:cNvSpPr txBox="1"/>
          <p:nvPr/>
        </p:nvSpPr>
        <p:spPr>
          <a:xfrm>
            <a:off x="9004662" y="879538"/>
            <a:ext cx="1105989" cy="276999"/>
          </a:xfrm>
          <a:prstGeom prst="rect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200" dirty="0">
                <a:solidFill>
                  <a:schemeClr val="bg1">
                    <a:lumMod val="6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4. Evaluation</a:t>
            </a:r>
            <a:endParaRPr kumimoji="1" lang="zh-TW" altLang="en-US" sz="1200" dirty="0">
              <a:solidFill>
                <a:schemeClr val="bg1">
                  <a:lumMod val="6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B6F589A7-7C6B-0F75-53A6-14AA44EC5E71}"/>
              </a:ext>
            </a:extLst>
          </p:cNvPr>
          <p:cNvCxnSpPr>
            <a:cxnSpLocks/>
            <a:stCxn id="11" idx="1"/>
            <a:endCxn id="13" idx="3"/>
          </p:cNvCxnSpPr>
          <p:nvPr/>
        </p:nvCxnSpPr>
        <p:spPr>
          <a:xfrm flipH="1">
            <a:off x="10110651" y="1018038"/>
            <a:ext cx="296090" cy="0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箭頭接點 14">
            <a:extLst>
              <a:ext uri="{FF2B5EF4-FFF2-40B4-BE49-F238E27FC236}">
                <a16:creationId xmlns:a16="http://schemas.microsoft.com/office/drawing/2014/main" id="{6F2F4393-7F04-CA4A-684D-1C6C2BFF55D1}"/>
              </a:ext>
            </a:extLst>
          </p:cNvPr>
          <p:cNvCxnSpPr>
            <a:cxnSpLocks/>
            <a:stCxn id="10" idx="2"/>
            <a:endCxn id="11" idx="0"/>
          </p:cNvCxnSpPr>
          <p:nvPr/>
        </p:nvCxnSpPr>
        <p:spPr>
          <a:xfrm>
            <a:off x="10959735" y="679286"/>
            <a:ext cx="1" cy="20025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40545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A4AF8EA-BD99-0D08-BA14-2EEB3A7A4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>
                <a:cs typeface="Calibri" panose="020F0502020204030204" pitchFamily="34" charset="0"/>
              </a:rPr>
              <a:t>Forward Pass and Objective Function</a:t>
            </a:r>
            <a:endParaRPr kumimoji="1" lang="zh-TW" altLang="en-US" dirty="0">
              <a:cs typeface="Calibri" panose="020F0502020204030204" pitchFamily="34" charset="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C892CCB-E7C6-80BC-7DB2-3A3D530C1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6A1F31E6-8915-D79D-73F7-FF2A688012F9}"/>
                  </a:ext>
                </a:extLst>
              </p:cNvPr>
              <p:cNvSpPr txBox="1"/>
              <p:nvPr/>
            </p:nvSpPr>
            <p:spPr>
              <a:xfrm>
                <a:off x="1314451" y="5447911"/>
                <a:ext cx="4243276" cy="3815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zh-TW" altLang="en-US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zh-TW" altLang="en-US" i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zh-TW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zh-TW" altLang="en-US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1,1</m:t>
                        </m:r>
                      </m:sub>
                    </m:sSub>
                    <m:sSub>
                      <m:sSubPr>
                        <m:ctrlPr>
                          <a:rPr lang="zh-TW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zh-TW" altLang="en-US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zh-TW" altLang="en-US" i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zh-TW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zh-TW" altLang="en-US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2,1</m:t>
                        </m:r>
                      </m:sub>
                    </m:sSub>
                    <m:sSub>
                      <m:sSubPr>
                        <m:ctrlPr>
                          <a:rPr lang="zh-TW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zh-TW" altLang="en-US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TW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zh-TW" alt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TW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6A1F31E6-8915-D79D-73F7-FF2A688012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4451" y="5447911"/>
                <a:ext cx="4243276" cy="38151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5AB6E90B-8AE7-9265-11F3-EB252AEEDB79}"/>
                  </a:ext>
                </a:extLst>
              </p:cNvPr>
              <p:cNvSpPr txBox="1"/>
              <p:nvPr/>
            </p:nvSpPr>
            <p:spPr>
              <a:xfrm>
                <a:off x="1314451" y="5866711"/>
                <a:ext cx="4317921" cy="3815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TW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zh-TW" altLang="en-US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TW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TW" alt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zh-TW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TW" alt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TW" altLang="en-US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TW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TW" alt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2,</m:t>
                          </m:r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zh-TW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TW" alt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nor/>
                        </m:rPr>
                        <a:rPr lang="zh-TW" altLang="en-US" dirty="0">
                          <a:solidFill>
                            <a:schemeClr val="tx1"/>
                          </a:solidFill>
                        </a:rPr>
                        <m:t> </m:t>
                      </m:r>
                      <m:sSub>
                        <m:sSubPr>
                          <m:ctrlPr>
                            <a:rPr lang="zh-TW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TW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5AB6E90B-8AE7-9265-11F3-EB252AEEDB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4451" y="5866711"/>
                <a:ext cx="4317921" cy="381515"/>
              </a:xfrm>
              <a:prstGeom prst="rect">
                <a:avLst/>
              </a:prstGeom>
              <a:blipFill>
                <a:blip r:embed="rId4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89B697EB-72B3-9D19-3399-A5F58BBA07C7}"/>
                  </a:ext>
                </a:extLst>
              </p:cNvPr>
              <p:cNvSpPr txBox="1"/>
              <p:nvPr/>
            </p:nvSpPr>
            <p:spPr>
              <a:xfrm>
                <a:off x="1314451" y="6286674"/>
                <a:ext cx="4317921" cy="3815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zh-TW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zh-TW" altLang="en-US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TW" alt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zh-TW" alt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zh-TW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zh-TW" alt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TW" altLang="en-US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TW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zh-TW" alt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zh-TW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zh-TW" alt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nor/>
                        </m:rPr>
                        <a:rPr lang="zh-TW" altLang="en-US" dirty="0">
                          <a:solidFill>
                            <a:schemeClr val="tx1"/>
                          </a:solidFill>
                        </a:rPr>
                        <m:t> </m:t>
                      </m:r>
                      <m:sSub>
                        <m:sSubPr>
                          <m:ctrlPr>
                            <a:rPr lang="zh-TW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TW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89B697EB-72B3-9D19-3399-A5F58BBA07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4451" y="6286674"/>
                <a:ext cx="4317921" cy="381515"/>
              </a:xfrm>
              <a:prstGeom prst="rect">
                <a:avLst/>
              </a:prstGeom>
              <a:blipFill>
                <a:blip r:embed="rId5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字方塊 6">
            <a:extLst>
              <a:ext uri="{FF2B5EF4-FFF2-40B4-BE49-F238E27FC236}">
                <a16:creationId xmlns:a16="http://schemas.microsoft.com/office/drawing/2014/main" id="{F7AB5613-865F-B8DD-06AE-77770CD818D3}"/>
              </a:ext>
            </a:extLst>
          </p:cNvPr>
          <p:cNvSpPr txBox="1"/>
          <p:nvPr/>
        </p:nvSpPr>
        <p:spPr>
          <a:xfrm>
            <a:off x="974484" y="4617933"/>
            <a:ext cx="1120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輸入層</a:t>
            </a:r>
            <a:endParaRPr kumimoji="1"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06EE6AB7-3CDF-13AB-5F23-900D8E997044}"/>
              </a:ext>
            </a:extLst>
          </p:cNvPr>
          <p:cNvSpPr txBox="1"/>
          <p:nvPr/>
        </p:nvSpPr>
        <p:spPr>
          <a:xfrm>
            <a:off x="2723274" y="4615978"/>
            <a:ext cx="11201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隱藏層</a:t>
            </a:r>
            <a:endParaRPr kumimoji="1"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algn="ctr"/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(1</a:t>
            </a:r>
            <a:r>
              <a:rPr kumimoji="1" lang="en-US" altLang="zh-TW" baseline="30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st 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層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  <a:endParaRPr kumimoji="1"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766BF4B6-4064-4118-893E-5C7BBBEC0125}"/>
              </a:ext>
            </a:extLst>
          </p:cNvPr>
          <p:cNvSpPr txBox="1"/>
          <p:nvPr/>
        </p:nvSpPr>
        <p:spPr>
          <a:xfrm>
            <a:off x="3795221" y="4615978"/>
            <a:ext cx="11201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輸出層</a:t>
            </a:r>
            <a:endParaRPr kumimoji="1"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algn="ctr"/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(2</a:t>
            </a:r>
            <a:r>
              <a:rPr kumimoji="1" lang="en-US" altLang="zh-TW" baseline="30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nd 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層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  <a:endParaRPr kumimoji="1"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6" name="橢圓 15">
            <a:extLst>
              <a:ext uri="{FF2B5EF4-FFF2-40B4-BE49-F238E27FC236}">
                <a16:creationId xmlns:a16="http://schemas.microsoft.com/office/drawing/2014/main" id="{5D4F5C31-83E3-0E72-ABD9-32BBAC1C9B96}"/>
              </a:ext>
            </a:extLst>
          </p:cNvPr>
          <p:cNvSpPr/>
          <p:nvPr/>
        </p:nvSpPr>
        <p:spPr>
          <a:xfrm>
            <a:off x="1248804" y="2715063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7" name="橢圓 16">
            <a:extLst>
              <a:ext uri="{FF2B5EF4-FFF2-40B4-BE49-F238E27FC236}">
                <a16:creationId xmlns:a16="http://schemas.microsoft.com/office/drawing/2014/main" id="{87DE6F71-1339-ECD6-C38E-0B9B343C67FC}"/>
              </a:ext>
            </a:extLst>
          </p:cNvPr>
          <p:cNvSpPr/>
          <p:nvPr/>
        </p:nvSpPr>
        <p:spPr>
          <a:xfrm>
            <a:off x="1248804" y="3907379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8" name="直線接點 17">
            <a:extLst>
              <a:ext uri="{FF2B5EF4-FFF2-40B4-BE49-F238E27FC236}">
                <a16:creationId xmlns:a16="http://schemas.microsoft.com/office/drawing/2014/main" id="{AD8BD54B-BEC5-24AA-FBED-F13F3198ECE1}"/>
              </a:ext>
            </a:extLst>
          </p:cNvPr>
          <p:cNvCxnSpPr>
            <a:cxnSpLocks/>
            <a:stCxn id="16" idx="6"/>
            <a:endCxn id="21" idx="2"/>
          </p:cNvCxnSpPr>
          <p:nvPr/>
        </p:nvCxnSpPr>
        <p:spPr>
          <a:xfrm>
            <a:off x="1820304" y="3000813"/>
            <a:ext cx="1165860" cy="118687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接點 18">
            <a:extLst>
              <a:ext uri="{FF2B5EF4-FFF2-40B4-BE49-F238E27FC236}">
                <a16:creationId xmlns:a16="http://schemas.microsoft.com/office/drawing/2014/main" id="{4430F688-2FE0-2946-7ED8-118711E67246}"/>
              </a:ext>
            </a:extLst>
          </p:cNvPr>
          <p:cNvCxnSpPr>
            <a:cxnSpLocks/>
            <a:stCxn id="17" idx="6"/>
            <a:endCxn id="20" idx="2"/>
          </p:cNvCxnSpPr>
          <p:nvPr/>
        </p:nvCxnSpPr>
        <p:spPr>
          <a:xfrm flipV="1">
            <a:off x="1820304" y="3002200"/>
            <a:ext cx="1177290" cy="119092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橢圓 19">
            <a:extLst>
              <a:ext uri="{FF2B5EF4-FFF2-40B4-BE49-F238E27FC236}">
                <a16:creationId xmlns:a16="http://schemas.microsoft.com/office/drawing/2014/main" id="{818FAA1D-AD08-BD72-4146-D1399A988172}"/>
              </a:ext>
            </a:extLst>
          </p:cNvPr>
          <p:cNvSpPr/>
          <p:nvPr/>
        </p:nvSpPr>
        <p:spPr>
          <a:xfrm>
            <a:off x="2997594" y="2716450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1" name="橢圓 20">
            <a:extLst>
              <a:ext uri="{FF2B5EF4-FFF2-40B4-BE49-F238E27FC236}">
                <a16:creationId xmlns:a16="http://schemas.microsoft.com/office/drawing/2014/main" id="{FEAEC5E1-2D54-926E-F8E2-2412DCD857B0}"/>
              </a:ext>
            </a:extLst>
          </p:cNvPr>
          <p:cNvSpPr/>
          <p:nvPr/>
        </p:nvSpPr>
        <p:spPr>
          <a:xfrm>
            <a:off x="2986164" y="3901933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22" name="直線接點 21">
            <a:extLst>
              <a:ext uri="{FF2B5EF4-FFF2-40B4-BE49-F238E27FC236}">
                <a16:creationId xmlns:a16="http://schemas.microsoft.com/office/drawing/2014/main" id="{06FB18E9-DCB3-F40F-A933-ADB20CD2EB9E}"/>
              </a:ext>
            </a:extLst>
          </p:cNvPr>
          <p:cNvCxnSpPr>
            <a:cxnSpLocks/>
            <a:stCxn id="16" idx="6"/>
            <a:endCxn id="20" idx="2"/>
          </p:cNvCxnSpPr>
          <p:nvPr/>
        </p:nvCxnSpPr>
        <p:spPr>
          <a:xfrm>
            <a:off x="1820304" y="3000813"/>
            <a:ext cx="1177290" cy="138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接點 25">
            <a:extLst>
              <a:ext uri="{FF2B5EF4-FFF2-40B4-BE49-F238E27FC236}">
                <a16:creationId xmlns:a16="http://schemas.microsoft.com/office/drawing/2014/main" id="{58436A56-30AA-63D2-888A-4E87A6125B7E}"/>
              </a:ext>
            </a:extLst>
          </p:cNvPr>
          <p:cNvCxnSpPr>
            <a:cxnSpLocks/>
            <a:stCxn id="17" idx="6"/>
            <a:endCxn id="21" idx="2"/>
          </p:cNvCxnSpPr>
          <p:nvPr/>
        </p:nvCxnSpPr>
        <p:spPr>
          <a:xfrm flipV="1">
            <a:off x="1820304" y="4187683"/>
            <a:ext cx="1165860" cy="544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橢圓 26">
            <a:extLst>
              <a:ext uri="{FF2B5EF4-FFF2-40B4-BE49-F238E27FC236}">
                <a16:creationId xmlns:a16="http://schemas.microsoft.com/office/drawing/2014/main" id="{8415123C-83C3-283E-52C6-9CB4106C4FE9}"/>
              </a:ext>
            </a:extLst>
          </p:cNvPr>
          <p:cNvSpPr/>
          <p:nvPr/>
        </p:nvSpPr>
        <p:spPr>
          <a:xfrm>
            <a:off x="4073538" y="3287950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044E3AE7-2904-B10C-F23D-913B8B69606B}"/>
              </a:ext>
            </a:extLst>
          </p:cNvPr>
          <p:cNvCxnSpPr>
            <a:cxnSpLocks/>
            <a:stCxn id="20" idx="6"/>
            <a:endCxn id="27" idx="2"/>
          </p:cNvCxnSpPr>
          <p:nvPr/>
        </p:nvCxnSpPr>
        <p:spPr>
          <a:xfrm>
            <a:off x="3569094" y="3002200"/>
            <a:ext cx="504444" cy="5715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接點 28">
            <a:extLst>
              <a:ext uri="{FF2B5EF4-FFF2-40B4-BE49-F238E27FC236}">
                <a16:creationId xmlns:a16="http://schemas.microsoft.com/office/drawing/2014/main" id="{3C1E06EC-1E6F-72F5-126C-6B8466770D1F}"/>
              </a:ext>
            </a:extLst>
          </p:cNvPr>
          <p:cNvCxnSpPr>
            <a:cxnSpLocks/>
            <a:stCxn id="21" idx="6"/>
            <a:endCxn id="27" idx="2"/>
          </p:cNvCxnSpPr>
          <p:nvPr/>
        </p:nvCxnSpPr>
        <p:spPr>
          <a:xfrm flipV="1">
            <a:off x="3557664" y="3573700"/>
            <a:ext cx="515874" cy="61398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字方塊 29">
                <a:extLst>
                  <a:ext uri="{FF2B5EF4-FFF2-40B4-BE49-F238E27FC236}">
                    <a16:creationId xmlns:a16="http://schemas.microsoft.com/office/drawing/2014/main" id="{7C11ACB7-9D40-B25A-587B-80307A494C6F}"/>
                  </a:ext>
                </a:extLst>
              </p:cNvPr>
              <p:cNvSpPr txBox="1"/>
              <p:nvPr/>
            </p:nvSpPr>
            <p:spPr>
              <a:xfrm>
                <a:off x="1354519" y="2765453"/>
                <a:ext cx="322139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30" name="文字方塊 29">
                <a:extLst>
                  <a:ext uri="{FF2B5EF4-FFF2-40B4-BE49-F238E27FC236}">
                    <a16:creationId xmlns:a16="http://schemas.microsoft.com/office/drawing/2014/main" id="{7C11ACB7-9D40-B25A-587B-80307A494C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4519" y="2765453"/>
                <a:ext cx="322139" cy="400110"/>
              </a:xfrm>
              <a:prstGeom prst="rect">
                <a:avLst/>
              </a:prstGeom>
              <a:blipFill>
                <a:blip r:embed="rId6"/>
                <a:stretch>
                  <a:fillRect r="-2307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2A5F6F64-84A7-20BB-6E80-D44B08EB5D31}"/>
                  </a:ext>
                </a:extLst>
              </p:cNvPr>
              <p:cNvSpPr txBox="1"/>
              <p:nvPr/>
            </p:nvSpPr>
            <p:spPr>
              <a:xfrm>
                <a:off x="1330736" y="3970447"/>
                <a:ext cx="444852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2A5F6F64-84A7-20BB-6E80-D44B08EB5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0736" y="3970447"/>
                <a:ext cx="444852" cy="400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字方塊 31">
                <a:extLst>
                  <a:ext uri="{FF2B5EF4-FFF2-40B4-BE49-F238E27FC236}">
                    <a16:creationId xmlns:a16="http://schemas.microsoft.com/office/drawing/2014/main" id="{7EFD5573-2945-CD3C-3484-F379332D02D3}"/>
                  </a:ext>
                </a:extLst>
              </p:cNvPr>
              <p:cNvSpPr txBox="1"/>
              <p:nvPr/>
            </p:nvSpPr>
            <p:spPr>
              <a:xfrm>
                <a:off x="2013564" y="2584939"/>
                <a:ext cx="779339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1,1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32" name="文字方塊 31">
                <a:extLst>
                  <a:ext uri="{FF2B5EF4-FFF2-40B4-BE49-F238E27FC236}">
                    <a16:creationId xmlns:a16="http://schemas.microsoft.com/office/drawing/2014/main" id="{7EFD5573-2945-CD3C-3484-F379332D02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3564" y="2584939"/>
                <a:ext cx="779339" cy="41351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字方塊 32">
                <a:extLst>
                  <a:ext uri="{FF2B5EF4-FFF2-40B4-BE49-F238E27FC236}">
                    <a16:creationId xmlns:a16="http://schemas.microsoft.com/office/drawing/2014/main" id="{DB48AC6F-F590-1512-EBBC-D80BFA1D450D}"/>
                  </a:ext>
                </a:extLst>
              </p:cNvPr>
              <p:cNvSpPr txBox="1"/>
              <p:nvPr/>
            </p:nvSpPr>
            <p:spPr>
              <a:xfrm>
                <a:off x="1573849" y="3136175"/>
                <a:ext cx="526489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1,2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33" name="文字方塊 32">
                <a:extLst>
                  <a:ext uri="{FF2B5EF4-FFF2-40B4-BE49-F238E27FC236}">
                    <a16:creationId xmlns:a16="http://schemas.microsoft.com/office/drawing/2014/main" id="{DB48AC6F-F590-1512-EBBC-D80BFA1D45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3849" y="3136175"/>
                <a:ext cx="526489" cy="413511"/>
              </a:xfrm>
              <a:prstGeom prst="rect">
                <a:avLst/>
              </a:prstGeom>
              <a:blipFill>
                <a:blip r:embed="rId9"/>
                <a:stretch>
                  <a:fillRect r="-930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字方塊 33">
                <a:extLst>
                  <a:ext uri="{FF2B5EF4-FFF2-40B4-BE49-F238E27FC236}">
                    <a16:creationId xmlns:a16="http://schemas.microsoft.com/office/drawing/2014/main" id="{241F3FF8-5A1B-5394-B9DC-9CCE8FDB0BA6}"/>
                  </a:ext>
                </a:extLst>
              </p:cNvPr>
              <p:cNvSpPr txBox="1"/>
              <p:nvPr/>
            </p:nvSpPr>
            <p:spPr>
              <a:xfrm>
                <a:off x="2055623" y="4153243"/>
                <a:ext cx="711521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2,2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34" name="文字方塊 33">
                <a:extLst>
                  <a:ext uri="{FF2B5EF4-FFF2-40B4-BE49-F238E27FC236}">
                    <a16:creationId xmlns:a16="http://schemas.microsoft.com/office/drawing/2014/main" id="{241F3FF8-5A1B-5394-B9DC-9CCE8FDB0B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5623" y="4153243"/>
                <a:ext cx="711521" cy="41351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字方塊 39">
                <a:extLst>
                  <a:ext uri="{FF2B5EF4-FFF2-40B4-BE49-F238E27FC236}">
                    <a16:creationId xmlns:a16="http://schemas.microsoft.com/office/drawing/2014/main" id="{D15A1ACD-5514-B4FA-9642-72E42E7A4CE9}"/>
                  </a:ext>
                </a:extLst>
              </p:cNvPr>
              <p:cNvSpPr txBox="1"/>
              <p:nvPr/>
            </p:nvSpPr>
            <p:spPr>
              <a:xfrm>
                <a:off x="1574651" y="3529674"/>
                <a:ext cx="526489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2,1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40" name="文字方塊 39">
                <a:extLst>
                  <a:ext uri="{FF2B5EF4-FFF2-40B4-BE49-F238E27FC236}">
                    <a16:creationId xmlns:a16="http://schemas.microsoft.com/office/drawing/2014/main" id="{D15A1ACD-5514-B4FA-9642-72E42E7A4C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4651" y="3529674"/>
                <a:ext cx="526489" cy="413511"/>
              </a:xfrm>
              <a:prstGeom prst="rect">
                <a:avLst/>
              </a:prstGeom>
              <a:blipFill>
                <a:blip r:embed="rId11"/>
                <a:stretch>
                  <a:fillRect r="-930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字方塊 45">
                <a:extLst>
                  <a:ext uri="{FF2B5EF4-FFF2-40B4-BE49-F238E27FC236}">
                    <a16:creationId xmlns:a16="http://schemas.microsoft.com/office/drawing/2014/main" id="{EEEFC469-7CA0-2930-CD20-C91CDE12CC84}"/>
                  </a:ext>
                </a:extLst>
              </p:cNvPr>
              <p:cNvSpPr txBox="1"/>
              <p:nvPr/>
            </p:nvSpPr>
            <p:spPr>
              <a:xfrm>
                <a:off x="3054611" y="2791694"/>
                <a:ext cx="51587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46" name="文字方塊 45">
                <a:extLst>
                  <a:ext uri="{FF2B5EF4-FFF2-40B4-BE49-F238E27FC236}">
                    <a16:creationId xmlns:a16="http://schemas.microsoft.com/office/drawing/2014/main" id="{EEEFC469-7CA0-2930-CD20-C91CDE12CC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4611" y="2791694"/>
                <a:ext cx="515874" cy="40011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字方塊 46">
                <a:extLst>
                  <a:ext uri="{FF2B5EF4-FFF2-40B4-BE49-F238E27FC236}">
                    <a16:creationId xmlns:a16="http://schemas.microsoft.com/office/drawing/2014/main" id="{A0709A72-5F68-A871-5A12-56D0167CEC14}"/>
                  </a:ext>
                </a:extLst>
              </p:cNvPr>
              <p:cNvSpPr txBox="1"/>
              <p:nvPr/>
            </p:nvSpPr>
            <p:spPr>
              <a:xfrm>
                <a:off x="3031122" y="3982398"/>
                <a:ext cx="50444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47" name="文字方塊 46">
                <a:extLst>
                  <a:ext uri="{FF2B5EF4-FFF2-40B4-BE49-F238E27FC236}">
                    <a16:creationId xmlns:a16="http://schemas.microsoft.com/office/drawing/2014/main" id="{A0709A72-5F68-A871-5A12-56D0167CEC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1122" y="3982398"/>
                <a:ext cx="504444" cy="40011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字方塊 47">
                <a:extLst>
                  <a:ext uri="{FF2B5EF4-FFF2-40B4-BE49-F238E27FC236}">
                    <a16:creationId xmlns:a16="http://schemas.microsoft.com/office/drawing/2014/main" id="{CB459029-583D-5B96-BEC2-8A7D45B177C5}"/>
                  </a:ext>
                </a:extLst>
              </p:cNvPr>
              <p:cNvSpPr txBox="1"/>
              <p:nvPr/>
            </p:nvSpPr>
            <p:spPr>
              <a:xfrm>
                <a:off x="4107066" y="3379632"/>
                <a:ext cx="50444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zh-TW" altLang="zh-TW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zh-TW" alt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8" name="文字方塊 47">
                <a:extLst>
                  <a:ext uri="{FF2B5EF4-FFF2-40B4-BE49-F238E27FC236}">
                    <a16:creationId xmlns:a16="http://schemas.microsoft.com/office/drawing/2014/main" id="{CB459029-583D-5B96-BEC2-8A7D45B177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7066" y="3379632"/>
                <a:ext cx="504444" cy="400110"/>
              </a:xfrm>
              <a:prstGeom prst="rect">
                <a:avLst/>
              </a:prstGeom>
              <a:blipFill>
                <a:blip r:embed="rId14"/>
                <a:stretch>
                  <a:fillRect t="-3030" b="-606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字方塊 48">
                <a:extLst>
                  <a:ext uri="{FF2B5EF4-FFF2-40B4-BE49-F238E27FC236}">
                    <a16:creationId xmlns:a16="http://schemas.microsoft.com/office/drawing/2014/main" id="{DA80CF48-61C2-DB03-BE43-CC20535DB3E7}"/>
                  </a:ext>
                </a:extLst>
              </p:cNvPr>
              <p:cNvSpPr txBox="1"/>
              <p:nvPr/>
            </p:nvSpPr>
            <p:spPr>
              <a:xfrm>
                <a:off x="3682561" y="2804051"/>
                <a:ext cx="526489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000" b="0" i="0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49" name="文字方塊 48">
                <a:extLst>
                  <a:ext uri="{FF2B5EF4-FFF2-40B4-BE49-F238E27FC236}">
                    <a16:creationId xmlns:a16="http://schemas.microsoft.com/office/drawing/2014/main" id="{DA80CF48-61C2-DB03-BE43-CC20535DB3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2561" y="2804051"/>
                <a:ext cx="526489" cy="413511"/>
              </a:xfrm>
              <a:prstGeom prst="rect">
                <a:avLst/>
              </a:prstGeom>
              <a:blipFill>
                <a:blip r:embed="rId15"/>
                <a:stretch>
                  <a:fillRect r="-930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文字方塊 56">
                <a:extLst>
                  <a:ext uri="{FF2B5EF4-FFF2-40B4-BE49-F238E27FC236}">
                    <a16:creationId xmlns:a16="http://schemas.microsoft.com/office/drawing/2014/main" id="{9E4B8A7B-C573-0EAC-A308-DFCAE32E5B95}"/>
                  </a:ext>
                </a:extLst>
              </p:cNvPr>
              <p:cNvSpPr txBox="1"/>
              <p:nvPr/>
            </p:nvSpPr>
            <p:spPr>
              <a:xfrm>
                <a:off x="3677751" y="3901933"/>
                <a:ext cx="526489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000" b="0" i="0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57" name="文字方塊 56">
                <a:extLst>
                  <a:ext uri="{FF2B5EF4-FFF2-40B4-BE49-F238E27FC236}">
                    <a16:creationId xmlns:a16="http://schemas.microsoft.com/office/drawing/2014/main" id="{9E4B8A7B-C573-0EAC-A308-DFCAE32E5B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7751" y="3901933"/>
                <a:ext cx="526489" cy="413511"/>
              </a:xfrm>
              <a:prstGeom prst="rect">
                <a:avLst/>
              </a:prstGeom>
              <a:blipFill>
                <a:blip r:embed="rId16"/>
                <a:stretch>
                  <a:fillRect r="-930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圓角矩形 9">
                <a:extLst>
                  <a:ext uri="{FF2B5EF4-FFF2-40B4-BE49-F238E27FC236}">
                    <a16:creationId xmlns:a16="http://schemas.microsoft.com/office/drawing/2014/main" id="{02F8AC4C-5A6D-AD82-7FDD-C076CC0FFE6F}"/>
                  </a:ext>
                </a:extLst>
              </p:cNvPr>
              <p:cNvSpPr/>
              <p:nvPr/>
            </p:nvSpPr>
            <p:spPr>
              <a:xfrm>
                <a:off x="5200280" y="3371794"/>
                <a:ext cx="403811" cy="403811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圓角矩形 9">
                <a:extLst>
                  <a:ext uri="{FF2B5EF4-FFF2-40B4-BE49-F238E27FC236}">
                    <a16:creationId xmlns:a16="http://schemas.microsoft.com/office/drawing/2014/main" id="{02F8AC4C-5A6D-AD82-7FDD-C076CC0FFE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0280" y="3371794"/>
                <a:ext cx="403811" cy="403811"/>
              </a:xfrm>
              <a:prstGeom prst="round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直線箭頭接點 22">
            <a:extLst>
              <a:ext uri="{FF2B5EF4-FFF2-40B4-BE49-F238E27FC236}">
                <a16:creationId xmlns:a16="http://schemas.microsoft.com/office/drawing/2014/main" id="{80353E31-3C0D-30D0-7817-F1D677863C41}"/>
              </a:ext>
            </a:extLst>
          </p:cNvPr>
          <p:cNvCxnSpPr>
            <a:cxnSpLocks/>
          </p:cNvCxnSpPr>
          <p:nvPr/>
        </p:nvCxnSpPr>
        <p:spPr>
          <a:xfrm>
            <a:off x="1330736" y="2224724"/>
            <a:ext cx="3203557" cy="0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箭頭接點 34">
            <a:extLst>
              <a:ext uri="{FF2B5EF4-FFF2-40B4-BE49-F238E27FC236}">
                <a16:creationId xmlns:a16="http://schemas.microsoft.com/office/drawing/2014/main" id="{6154F95C-DC19-8847-9252-BDD93CE31BC3}"/>
              </a:ext>
            </a:extLst>
          </p:cNvPr>
          <p:cNvCxnSpPr>
            <a:cxnSpLocks/>
          </p:cNvCxnSpPr>
          <p:nvPr/>
        </p:nvCxnSpPr>
        <p:spPr>
          <a:xfrm>
            <a:off x="4675383" y="3573699"/>
            <a:ext cx="479956" cy="0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CB833479-9F0D-8413-56BF-5A0EC1B5CB35}"/>
              </a:ext>
            </a:extLst>
          </p:cNvPr>
          <p:cNvSpPr txBox="1"/>
          <p:nvPr/>
        </p:nvSpPr>
        <p:spPr>
          <a:xfrm>
            <a:off x="1631702" y="1847903"/>
            <a:ext cx="2708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由輸入層到輸出層進行</a:t>
            </a:r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AF889AC5-A4A3-6CB9-6FB2-E53EA1C86B7D}"/>
              </a:ext>
            </a:extLst>
          </p:cNvPr>
          <p:cNvSpPr txBox="1"/>
          <p:nvPr/>
        </p:nvSpPr>
        <p:spPr>
          <a:xfrm>
            <a:off x="5055277" y="3839772"/>
            <a:ext cx="6938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1</a:t>
            </a:r>
            <a:r>
              <a:rPr kumimoji="1" lang="zh-TW" altLang="en-US" dirty="0"/>
              <a:t>或</a:t>
            </a:r>
            <a:r>
              <a:rPr kumimoji="1" lang="en-US" altLang="zh-TW" dirty="0"/>
              <a:t>0</a:t>
            </a:r>
            <a:endParaRPr kumimoji="1"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97263EDF-67D2-BD8D-D5B7-5E1536984CD6}"/>
              </a:ext>
            </a:extLst>
          </p:cNvPr>
          <p:cNvSpPr txBox="1"/>
          <p:nvPr/>
        </p:nvSpPr>
        <p:spPr>
          <a:xfrm>
            <a:off x="6112328" y="3217562"/>
            <a:ext cx="54591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dirty="0">
                <a:solidFill>
                  <a:srgbClr val="FF0000"/>
                </a:solidFill>
              </a:rPr>
              <a:t>分類</a:t>
            </a:r>
            <a:r>
              <a:rPr kumimoji="1" lang="zh-TW" altLang="en-US" sz="2400" dirty="0"/>
              <a:t>任務：使用 </a:t>
            </a:r>
            <a:r>
              <a:rPr kumimoji="1" lang="en-US" altLang="zh-TW" sz="2400" dirty="0">
                <a:solidFill>
                  <a:srgbClr val="FF0000"/>
                </a:solidFill>
              </a:rPr>
              <a:t>Cross-entropy</a:t>
            </a:r>
            <a:r>
              <a:rPr kumimoji="1" lang="en-US" altLang="zh-TW" sz="2400" dirty="0"/>
              <a:t> </a:t>
            </a:r>
            <a:r>
              <a:rPr kumimoji="1" lang="zh-TW" altLang="en-US" sz="2400" dirty="0"/>
              <a:t>作為目標函數</a:t>
            </a:r>
          </a:p>
        </p:txBody>
      </p:sp>
    </p:spTree>
    <p:extLst>
      <p:ext uri="{BB962C8B-B14F-4D97-AF65-F5344CB8AC3E}">
        <p14:creationId xmlns:p14="http://schemas.microsoft.com/office/powerpoint/2010/main" val="1955479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CA3C0B0-9C7B-68F6-F851-E15FDB188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>
                <a:solidFill>
                  <a:schemeClr val="tx1"/>
                </a:solidFill>
              </a:rPr>
              <a:t>Step 3: </a:t>
            </a:r>
            <a:r>
              <a:rPr kumimoji="1" lang="zh-TW" altLang="en-US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訓練模型</a:t>
            </a:r>
            <a:endParaRPr kumimoji="1"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300F5F9-85AF-28DF-8270-A832700230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00AF80F-A60B-2CC9-847E-7F5F723945CC}"/>
              </a:ext>
            </a:extLst>
          </p:cNvPr>
          <p:cNvSpPr/>
          <p:nvPr/>
        </p:nvSpPr>
        <p:spPr>
          <a:xfrm>
            <a:off x="774575" y="1930738"/>
            <a:ext cx="9997927" cy="45711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>
                <a:solidFill>
                  <a:srgbClr val="FF0000"/>
                </a:solidFill>
                <a:latin typeface="Consolas" panose="020B0609020204030204" pitchFamily="49" charset="0"/>
                <a:ea typeface="Microsoft JhengHei" panose="020B0604030504040204" pitchFamily="34" charset="-120"/>
                <a:cs typeface="Consolas" panose="020B0609020204030204" pitchFamily="49" charset="0"/>
              </a:rPr>
              <a:t>for epoch in range(epochs):</a:t>
            </a:r>
          </a:p>
          <a:p>
            <a:r>
              <a:rPr lang="en-US" altLang="zh-TW" dirty="0">
                <a:solidFill>
                  <a:schemeClr val="tx1"/>
                </a:solidFill>
                <a:latin typeface="Consolas" panose="020B0609020204030204" pitchFamily="49" charset="0"/>
                <a:ea typeface="Microsoft JhengHei" panose="020B0604030504040204" pitchFamily="34" charset="-120"/>
                <a:cs typeface="Consolas" panose="020B0609020204030204" pitchFamily="49" charset="0"/>
              </a:rPr>
              <a:t>    for batch in </a:t>
            </a:r>
            <a:r>
              <a:rPr lang="en-US" altLang="zh-TW" dirty="0" err="1">
                <a:solidFill>
                  <a:schemeClr val="tx1"/>
                </a:solidFill>
                <a:latin typeface="Consolas" panose="020B0609020204030204" pitchFamily="49" charset="0"/>
                <a:ea typeface="Microsoft JhengHei" panose="020B0604030504040204" pitchFamily="34" charset="-120"/>
                <a:cs typeface="Consolas" panose="020B0609020204030204" pitchFamily="49" charset="0"/>
              </a:rPr>
              <a:t>train_loader</a:t>
            </a:r>
            <a:r>
              <a:rPr lang="en-US" altLang="zh-TW" dirty="0">
                <a:solidFill>
                  <a:schemeClr val="tx1"/>
                </a:solidFill>
                <a:latin typeface="Consolas" panose="020B0609020204030204" pitchFamily="49" charset="0"/>
                <a:ea typeface="Microsoft JhengHei" panose="020B0604030504040204" pitchFamily="34" charset="-120"/>
                <a:cs typeface="Consolas" panose="020B0609020204030204" pitchFamily="49" charset="0"/>
              </a:rPr>
              <a:t>:</a:t>
            </a:r>
          </a:p>
          <a:p>
            <a:r>
              <a:rPr lang="zh-TW" altLang="en-US" dirty="0">
                <a:solidFill>
                  <a:schemeClr val="tx1"/>
                </a:solidFill>
                <a:latin typeface="Consolas" panose="020B0609020204030204" pitchFamily="49" charset="0"/>
                <a:ea typeface="Microsoft JhengHei" panose="020B0604030504040204" pitchFamily="34" charset="-120"/>
                <a:cs typeface="Consolas" panose="020B0609020204030204" pitchFamily="49" charset="0"/>
              </a:rPr>
              <a:t>   </a:t>
            </a:r>
            <a:r>
              <a:rPr lang="en-US" altLang="zh-TW" dirty="0">
                <a:solidFill>
                  <a:schemeClr val="tx1"/>
                </a:solidFill>
                <a:latin typeface="Consolas" panose="020B0609020204030204" pitchFamily="49" charset="0"/>
                <a:ea typeface="Microsoft JhengHei" panose="020B0604030504040204" pitchFamily="34" charset="-120"/>
                <a:cs typeface="Consolas" panose="020B0609020204030204" pitchFamily="49" charset="0"/>
              </a:rPr>
              <a:t>    </a:t>
            </a:r>
            <a:r>
              <a:rPr lang="zh-TW" altLang="en-US" dirty="0">
                <a:solidFill>
                  <a:schemeClr val="tx1"/>
                </a:solidFill>
                <a:latin typeface="Consolas" panose="020B0609020204030204" pitchFamily="49" charset="0"/>
                <a:ea typeface="Microsoft JhengHei" panose="020B0604030504040204" pitchFamily="34" charset="-120"/>
                <a:cs typeface="Consolas" panose="020B0609020204030204" pitchFamily="49" charset="0"/>
              </a:rPr>
              <a:t> </a:t>
            </a:r>
            <a:r>
              <a:rPr lang="en-US" altLang="zh-TW" dirty="0">
                <a:solidFill>
                  <a:srgbClr val="00B050"/>
                </a:solidFill>
                <a:latin typeface="Consolas" panose="020B0609020204030204" pitchFamily="49" charset="0"/>
                <a:ea typeface="Microsoft JhengHei" panose="020B0604030504040204" pitchFamily="34" charset="-120"/>
                <a:cs typeface="Consolas" panose="020B0609020204030204" pitchFamily="49" charset="0"/>
              </a:rPr>
              <a:t># </a:t>
            </a:r>
            <a:r>
              <a:rPr lang="zh-TW" altLang="en-US" dirty="0">
                <a:solidFill>
                  <a:srgbClr val="00B050"/>
                </a:solidFill>
                <a:latin typeface="Consolas" panose="020B0609020204030204" pitchFamily="49" charset="0"/>
                <a:ea typeface="Microsoft JhengHei" panose="020B0604030504040204" pitchFamily="34" charset="-120"/>
                <a:cs typeface="Consolas" panose="020B0609020204030204" pitchFamily="49" charset="0"/>
              </a:rPr>
              <a:t>把資料移動到 </a:t>
            </a:r>
            <a:r>
              <a:rPr lang="en-US" altLang="zh-TW" dirty="0">
                <a:solidFill>
                  <a:srgbClr val="00B050"/>
                </a:solidFill>
                <a:latin typeface="Consolas" panose="020B0609020204030204" pitchFamily="49" charset="0"/>
                <a:ea typeface="Microsoft JhengHei" panose="020B0604030504040204" pitchFamily="34" charset="-120"/>
                <a:cs typeface="Consolas" panose="020B0609020204030204" pitchFamily="49" charset="0"/>
              </a:rPr>
              <a:t>GPU</a:t>
            </a:r>
          </a:p>
          <a:p>
            <a:r>
              <a:rPr lang="en-US" altLang="zh-TW" dirty="0">
                <a:solidFill>
                  <a:schemeClr val="tx1"/>
                </a:solidFill>
                <a:latin typeface="Consolas" panose="020B0609020204030204" pitchFamily="49" charset="0"/>
                <a:ea typeface="Microsoft JhengHei" panose="020B0604030504040204" pitchFamily="34" charset="-120"/>
                <a:cs typeface="Consolas" panose="020B0609020204030204" pitchFamily="49" charset="0"/>
              </a:rPr>
              <a:t>        images, labels = batch[0].to(device), batch[1].to(device)</a:t>
            </a:r>
          </a:p>
          <a:p>
            <a:endParaRPr lang="en-US" altLang="zh-TW" dirty="0">
              <a:solidFill>
                <a:schemeClr val="tx1"/>
              </a:solidFill>
              <a:latin typeface="Consolas" panose="020B0609020204030204" pitchFamily="49" charset="0"/>
              <a:ea typeface="Microsoft JhengHei" panose="020B0604030504040204" pitchFamily="34" charset="-120"/>
              <a:cs typeface="Consolas" panose="020B0609020204030204" pitchFamily="49" charset="0"/>
            </a:endParaRPr>
          </a:p>
          <a:p>
            <a:r>
              <a:rPr lang="en-US" altLang="zh-TW" dirty="0">
                <a:solidFill>
                  <a:schemeClr val="tx1"/>
                </a:solidFill>
                <a:latin typeface="Consolas" panose="020B0609020204030204" pitchFamily="49" charset="0"/>
                <a:ea typeface="Microsoft JhengHei" panose="020B0604030504040204" pitchFamily="34" charset="-120"/>
                <a:cs typeface="Consolas" panose="020B0609020204030204" pitchFamily="49" charset="0"/>
              </a:rPr>
              <a:t>        </a:t>
            </a:r>
            <a:r>
              <a:rPr lang="en-US" altLang="zh-TW" dirty="0" err="1">
                <a:solidFill>
                  <a:schemeClr val="tx1"/>
                </a:solidFill>
                <a:latin typeface="Consolas" panose="020B0609020204030204" pitchFamily="49" charset="0"/>
                <a:ea typeface="Microsoft JhengHei" panose="020B0604030504040204" pitchFamily="34" charset="-120"/>
                <a:cs typeface="Consolas" panose="020B0609020204030204" pitchFamily="49" charset="0"/>
              </a:rPr>
              <a:t>optimizer.zero_grad</a:t>
            </a:r>
            <a:r>
              <a:rPr lang="en-US" altLang="zh-TW" dirty="0">
                <a:solidFill>
                  <a:schemeClr val="tx1"/>
                </a:solidFill>
                <a:latin typeface="Consolas" panose="020B0609020204030204" pitchFamily="49" charset="0"/>
                <a:ea typeface="Microsoft JhengHei" panose="020B0604030504040204" pitchFamily="34" charset="-120"/>
                <a:cs typeface="Consolas" panose="020B0609020204030204" pitchFamily="49" charset="0"/>
              </a:rPr>
              <a:t>()</a:t>
            </a:r>
          </a:p>
          <a:p>
            <a:endParaRPr lang="en-US" altLang="zh-TW" dirty="0">
              <a:solidFill>
                <a:schemeClr val="tx1"/>
              </a:solidFill>
              <a:latin typeface="Consolas" panose="020B0609020204030204" pitchFamily="49" charset="0"/>
              <a:ea typeface="Microsoft JhengHei" panose="020B0604030504040204" pitchFamily="34" charset="-120"/>
              <a:cs typeface="Consolas" panose="020B0609020204030204" pitchFamily="49" charset="0"/>
            </a:endParaRPr>
          </a:p>
          <a:p>
            <a:r>
              <a:rPr lang="en-US" altLang="zh-TW" dirty="0">
                <a:solidFill>
                  <a:schemeClr val="tx1"/>
                </a:solidFill>
                <a:latin typeface="Consolas" panose="020B0609020204030204" pitchFamily="49" charset="0"/>
                <a:ea typeface="Microsoft JhengHei" panose="020B0604030504040204" pitchFamily="34" charset="-120"/>
                <a:cs typeface="Consolas" panose="020B0609020204030204" pitchFamily="49" charset="0"/>
              </a:rPr>
              <a:t>        </a:t>
            </a:r>
            <a:r>
              <a:rPr lang="en-US" altLang="zh-TW" dirty="0">
                <a:solidFill>
                  <a:srgbClr val="00B050"/>
                </a:solidFill>
                <a:latin typeface="Consolas" panose="020B0609020204030204" pitchFamily="49" charset="0"/>
                <a:ea typeface="Microsoft JhengHei" panose="020B0604030504040204" pitchFamily="34" charset="-120"/>
                <a:cs typeface="Consolas" panose="020B0609020204030204" pitchFamily="49" charset="0"/>
              </a:rPr>
              <a:t># 1. </a:t>
            </a:r>
            <a:r>
              <a:rPr lang="zh-TW" altLang="en-US" dirty="0">
                <a:solidFill>
                  <a:srgbClr val="00B050"/>
                </a:solidFill>
                <a:latin typeface="Consolas" panose="020B0609020204030204" pitchFamily="49" charset="0"/>
                <a:ea typeface="Microsoft JhengHei" panose="020B0604030504040204" pitchFamily="34" charset="-120"/>
                <a:cs typeface="Consolas" panose="020B0609020204030204" pitchFamily="49" charset="0"/>
              </a:rPr>
              <a:t>前向傳播</a:t>
            </a:r>
          </a:p>
          <a:p>
            <a:r>
              <a:rPr lang="zh-TW" altLang="en-US" dirty="0">
                <a:solidFill>
                  <a:schemeClr val="tx1"/>
                </a:solidFill>
                <a:latin typeface="Consolas" panose="020B0609020204030204" pitchFamily="49" charset="0"/>
                <a:ea typeface="Microsoft JhengHei" panose="020B0604030504040204" pitchFamily="34" charset="-120"/>
                <a:cs typeface="Consolas" panose="020B0609020204030204" pitchFamily="49" charset="0"/>
              </a:rPr>
              <a:t>    </a:t>
            </a:r>
            <a:r>
              <a:rPr lang="en-US" altLang="zh-TW" dirty="0">
                <a:solidFill>
                  <a:schemeClr val="tx1"/>
                </a:solidFill>
                <a:latin typeface="Consolas" panose="020B0609020204030204" pitchFamily="49" charset="0"/>
                <a:ea typeface="Microsoft JhengHei" panose="020B0604030504040204" pitchFamily="34" charset="-120"/>
                <a:cs typeface="Consolas" panose="020B0609020204030204" pitchFamily="49" charset="0"/>
              </a:rPr>
              <a:t>    outputs = model(inputs) </a:t>
            </a:r>
            <a:r>
              <a:rPr lang="en-US" altLang="zh-TW" dirty="0">
                <a:solidFill>
                  <a:srgbClr val="00B050"/>
                </a:solidFill>
                <a:latin typeface="Consolas" panose="020B0609020204030204" pitchFamily="49" charset="0"/>
                <a:ea typeface="Microsoft JhengHei" panose="020B0604030504040204" pitchFamily="34" charset="-120"/>
                <a:cs typeface="Consolas" panose="020B0609020204030204" pitchFamily="49" charset="0"/>
              </a:rPr>
              <a:t># </a:t>
            </a:r>
            <a:r>
              <a:rPr lang="zh-TW" altLang="en-US" dirty="0">
                <a:solidFill>
                  <a:srgbClr val="00B050"/>
                </a:solidFill>
                <a:latin typeface="Consolas" panose="020B0609020204030204" pitchFamily="49" charset="0"/>
                <a:ea typeface="Microsoft JhengHei" panose="020B0604030504040204" pitchFamily="34" charset="-120"/>
                <a:cs typeface="Consolas" panose="020B0609020204030204" pitchFamily="49" charset="0"/>
              </a:rPr>
              <a:t>形狀是 </a:t>
            </a:r>
            <a:r>
              <a:rPr lang="en-US" altLang="zh-TW" dirty="0">
                <a:solidFill>
                  <a:srgbClr val="00B050"/>
                </a:solidFill>
                <a:latin typeface="Consolas" panose="020B0609020204030204" pitchFamily="49" charset="0"/>
                <a:ea typeface="Microsoft JhengHei" panose="020B0604030504040204" pitchFamily="34" charset="-120"/>
                <a:cs typeface="Consolas" panose="020B0609020204030204" pitchFamily="49" charset="0"/>
              </a:rPr>
              <a:t>(</a:t>
            </a:r>
            <a:r>
              <a:rPr lang="en-US" altLang="zh-TW" dirty="0" err="1">
                <a:solidFill>
                  <a:srgbClr val="00B050"/>
                </a:solidFill>
                <a:latin typeface="Consolas" panose="020B0609020204030204" pitchFamily="49" charset="0"/>
                <a:ea typeface="Microsoft JhengHei" panose="020B0604030504040204" pitchFamily="34" charset="-120"/>
                <a:cs typeface="Consolas" panose="020B0609020204030204" pitchFamily="49" charset="0"/>
              </a:rPr>
              <a:t>batch_size</a:t>
            </a:r>
            <a:r>
              <a:rPr lang="en-US" altLang="zh-TW" dirty="0">
                <a:solidFill>
                  <a:srgbClr val="00B050"/>
                </a:solidFill>
                <a:latin typeface="Consolas" panose="020B0609020204030204" pitchFamily="49" charset="0"/>
                <a:ea typeface="Microsoft JhengHei" panose="020B0604030504040204" pitchFamily="34" charset="-120"/>
                <a:cs typeface="Consolas" panose="020B0609020204030204" pitchFamily="49" charset="0"/>
              </a:rPr>
              <a:t>, </a:t>
            </a:r>
            <a:r>
              <a:rPr lang="en-US" altLang="zh-TW" dirty="0" err="1">
                <a:solidFill>
                  <a:srgbClr val="00B050"/>
                </a:solidFill>
                <a:latin typeface="Consolas" panose="020B0609020204030204" pitchFamily="49" charset="0"/>
                <a:ea typeface="Microsoft JhengHei" panose="020B0604030504040204" pitchFamily="34" charset="-120"/>
                <a:cs typeface="Consolas" panose="020B0609020204030204" pitchFamily="49" charset="0"/>
              </a:rPr>
              <a:t>num_classes</a:t>
            </a:r>
            <a:r>
              <a:rPr lang="en-US" altLang="zh-TW" dirty="0">
                <a:solidFill>
                  <a:srgbClr val="00B050"/>
                </a:solidFill>
                <a:latin typeface="Consolas" panose="020B0609020204030204" pitchFamily="49" charset="0"/>
                <a:ea typeface="Microsoft JhengHei" panose="020B0604030504040204" pitchFamily="34" charset="-120"/>
                <a:cs typeface="Consolas" panose="020B0609020204030204" pitchFamily="49" charset="0"/>
              </a:rPr>
              <a:t>)</a:t>
            </a:r>
            <a:endParaRPr lang="en-US" altLang="zh-TW" dirty="0">
              <a:solidFill>
                <a:schemeClr val="tx1"/>
              </a:solidFill>
              <a:latin typeface="Consolas" panose="020B0609020204030204" pitchFamily="49" charset="0"/>
              <a:ea typeface="Microsoft JhengHei" panose="020B0604030504040204" pitchFamily="34" charset="-120"/>
              <a:cs typeface="Consolas" panose="020B0609020204030204" pitchFamily="49" charset="0"/>
            </a:endParaRPr>
          </a:p>
          <a:p>
            <a:r>
              <a:rPr lang="en-US" altLang="zh-TW" dirty="0">
                <a:solidFill>
                  <a:schemeClr val="tx1"/>
                </a:solidFill>
                <a:latin typeface="Consolas" panose="020B0609020204030204" pitchFamily="49" charset="0"/>
                <a:ea typeface="Microsoft JhengHei" panose="020B0604030504040204" pitchFamily="34" charset="-120"/>
                <a:cs typeface="Consolas" panose="020B0609020204030204" pitchFamily="49" charset="0"/>
              </a:rPr>
              <a:t>        loss = </a:t>
            </a:r>
            <a:r>
              <a:rPr lang="en-US" altLang="zh-TW" dirty="0" err="1">
                <a:solidFill>
                  <a:schemeClr val="tx1"/>
                </a:solidFill>
                <a:latin typeface="Consolas" panose="020B0609020204030204" pitchFamily="49" charset="0"/>
                <a:ea typeface="Microsoft JhengHei" panose="020B0604030504040204" pitchFamily="34" charset="-120"/>
                <a:cs typeface="Consolas" panose="020B0609020204030204" pitchFamily="49" charset="0"/>
              </a:rPr>
              <a:t>loss_fn</a:t>
            </a:r>
            <a:r>
              <a:rPr lang="en-US" altLang="zh-TW" dirty="0">
                <a:solidFill>
                  <a:schemeClr val="tx1"/>
                </a:solidFill>
                <a:latin typeface="Consolas" panose="020B0609020204030204" pitchFamily="49" charset="0"/>
                <a:ea typeface="Microsoft JhengHei" panose="020B0604030504040204" pitchFamily="34" charset="-120"/>
                <a:cs typeface="Consolas" panose="020B0609020204030204" pitchFamily="49" charset="0"/>
              </a:rPr>
              <a:t>(outputs, labels)</a:t>
            </a:r>
          </a:p>
          <a:p>
            <a:endParaRPr lang="en-US" altLang="zh-TW" dirty="0">
              <a:solidFill>
                <a:schemeClr val="tx1"/>
              </a:solidFill>
              <a:latin typeface="Consolas" panose="020B0609020204030204" pitchFamily="49" charset="0"/>
              <a:ea typeface="Microsoft JhengHei" panose="020B0604030504040204" pitchFamily="34" charset="-120"/>
              <a:cs typeface="Consolas" panose="020B0609020204030204" pitchFamily="49" charset="0"/>
            </a:endParaRPr>
          </a:p>
          <a:p>
            <a:r>
              <a:rPr lang="en-US" altLang="zh-TW" dirty="0">
                <a:solidFill>
                  <a:schemeClr val="tx1"/>
                </a:solidFill>
                <a:latin typeface="Consolas" panose="020B0609020204030204" pitchFamily="49" charset="0"/>
                <a:ea typeface="Microsoft JhengHei" panose="020B0604030504040204" pitchFamily="34" charset="-120"/>
                <a:cs typeface="Consolas" panose="020B0609020204030204" pitchFamily="49" charset="0"/>
              </a:rPr>
              <a:t>        </a:t>
            </a:r>
            <a:r>
              <a:rPr lang="en-US" altLang="zh-TW" dirty="0">
                <a:solidFill>
                  <a:srgbClr val="00B050"/>
                </a:solidFill>
                <a:latin typeface="Consolas" panose="020B0609020204030204" pitchFamily="49" charset="0"/>
                <a:ea typeface="Microsoft JhengHei" panose="020B0604030504040204" pitchFamily="34" charset="-120"/>
                <a:cs typeface="Consolas" panose="020B0609020204030204" pitchFamily="49" charset="0"/>
              </a:rPr>
              <a:t># 2. </a:t>
            </a:r>
            <a:r>
              <a:rPr lang="zh-TW" altLang="en-US" dirty="0">
                <a:solidFill>
                  <a:srgbClr val="00B050"/>
                </a:solidFill>
                <a:latin typeface="Consolas" panose="020B0609020204030204" pitchFamily="49" charset="0"/>
                <a:ea typeface="Microsoft JhengHei" panose="020B0604030504040204" pitchFamily="34" charset="-120"/>
                <a:cs typeface="Consolas" panose="020B0609020204030204" pitchFamily="49" charset="0"/>
              </a:rPr>
              <a:t>反向傳播 </a:t>
            </a:r>
            <a:r>
              <a:rPr lang="en-US" altLang="zh-TW" dirty="0">
                <a:solidFill>
                  <a:srgbClr val="00B050"/>
                </a:solidFill>
                <a:latin typeface="Consolas" panose="020B0609020204030204" pitchFamily="49" charset="0"/>
                <a:ea typeface="Microsoft JhengHei" panose="020B0604030504040204" pitchFamily="34" charset="-120"/>
                <a:cs typeface="Consolas" panose="020B0609020204030204" pitchFamily="49" charset="0"/>
              </a:rPr>
              <a:t>(</a:t>
            </a:r>
            <a:r>
              <a:rPr lang="zh-TW" altLang="en-US" dirty="0">
                <a:solidFill>
                  <a:srgbClr val="00B050"/>
                </a:solidFill>
                <a:latin typeface="Consolas" panose="020B0609020204030204" pitchFamily="49" charset="0"/>
                <a:ea typeface="Microsoft JhengHei" panose="020B0604030504040204" pitchFamily="34" charset="-120"/>
                <a:cs typeface="Consolas" panose="020B0609020204030204" pitchFamily="49" charset="0"/>
              </a:rPr>
              <a:t>計算梯度</a:t>
            </a:r>
            <a:r>
              <a:rPr lang="en-US" altLang="zh-TW" dirty="0">
                <a:solidFill>
                  <a:srgbClr val="00B050"/>
                </a:solidFill>
                <a:latin typeface="Consolas" panose="020B0609020204030204" pitchFamily="49" charset="0"/>
                <a:ea typeface="Microsoft JhengHei" panose="020B0604030504040204" pitchFamily="34" charset="-120"/>
                <a:cs typeface="Consolas" panose="020B0609020204030204" pitchFamily="49" charset="0"/>
              </a:rPr>
              <a:t>)</a:t>
            </a:r>
          </a:p>
          <a:p>
            <a:r>
              <a:rPr lang="en-US" altLang="zh-TW" dirty="0">
                <a:solidFill>
                  <a:schemeClr val="tx1"/>
                </a:solidFill>
                <a:latin typeface="Consolas" panose="020B0609020204030204" pitchFamily="49" charset="0"/>
                <a:ea typeface="Microsoft JhengHei" panose="020B0604030504040204" pitchFamily="34" charset="-120"/>
                <a:cs typeface="Consolas" panose="020B0609020204030204" pitchFamily="49" charset="0"/>
              </a:rPr>
              <a:t>        </a:t>
            </a:r>
            <a:r>
              <a:rPr lang="en-US" altLang="zh-TW" dirty="0" err="1">
                <a:solidFill>
                  <a:schemeClr val="tx1"/>
                </a:solidFill>
                <a:latin typeface="Consolas" panose="020B0609020204030204" pitchFamily="49" charset="0"/>
                <a:ea typeface="Microsoft JhengHei" panose="020B0604030504040204" pitchFamily="34" charset="-120"/>
                <a:cs typeface="Consolas" panose="020B0609020204030204" pitchFamily="49" charset="0"/>
              </a:rPr>
              <a:t>loss.backward</a:t>
            </a:r>
            <a:r>
              <a:rPr lang="en-US" altLang="zh-TW" dirty="0">
                <a:solidFill>
                  <a:schemeClr val="tx1"/>
                </a:solidFill>
                <a:latin typeface="Consolas" panose="020B0609020204030204" pitchFamily="49" charset="0"/>
                <a:ea typeface="Microsoft JhengHei" panose="020B0604030504040204" pitchFamily="34" charset="-120"/>
                <a:cs typeface="Consolas" panose="020B0609020204030204" pitchFamily="49" charset="0"/>
              </a:rPr>
              <a:t>()</a:t>
            </a:r>
          </a:p>
          <a:p>
            <a:endParaRPr lang="en-US" altLang="zh-TW" dirty="0">
              <a:solidFill>
                <a:schemeClr val="tx1"/>
              </a:solidFill>
              <a:latin typeface="Consolas" panose="020B0609020204030204" pitchFamily="49" charset="0"/>
              <a:ea typeface="Microsoft JhengHei" panose="020B0604030504040204" pitchFamily="34" charset="-120"/>
              <a:cs typeface="Consolas" panose="020B0609020204030204" pitchFamily="49" charset="0"/>
            </a:endParaRPr>
          </a:p>
          <a:p>
            <a:r>
              <a:rPr lang="en-US" altLang="zh-TW" dirty="0">
                <a:solidFill>
                  <a:schemeClr val="tx1"/>
                </a:solidFill>
                <a:latin typeface="Consolas" panose="020B0609020204030204" pitchFamily="49" charset="0"/>
                <a:ea typeface="Microsoft JhengHei" panose="020B0604030504040204" pitchFamily="34" charset="-120"/>
                <a:cs typeface="Consolas" panose="020B0609020204030204" pitchFamily="49" charset="0"/>
              </a:rPr>
              <a:t>        </a:t>
            </a:r>
            <a:r>
              <a:rPr lang="en-US" altLang="zh-TW" dirty="0">
                <a:solidFill>
                  <a:srgbClr val="00B050"/>
                </a:solidFill>
                <a:latin typeface="Consolas" panose="020B0609020204030204" pitchFamily="49" charset="0"/>
                <a:ea typeface="Microsoft JhengHei" panose="020B0604030504040204" pitchFamily="34" charset="-120"/>
                <a:cs typeface="Consolas" panose="020B0609020204030204" pitchFamily="49" charset="0"/>
              </a:rPr>
              <a:t># 3. </a:t>
            </a:r>
            <a:r>
              <a:rPr lang="zh-TW" altLang="en-US" dirty="0">
                <a:solidFill>
                  <a:srgbClr val="00B050"/>
                </a:solidFill>
                <a:latin typeface="Consolas" panose="020B0609020204030204" pitchFamily="49" charset="0"/>
                <a:ea typeface="Microsoft JhengHei" panose="020B0604030504040204" pitchFamily="34" charset="-120"/>
                <a:cs typeface="Consolas" panose="020B0609020204030204" pitchFamily="49" charset="0"/>
              </a:rPr>
              <a:t>更新模型權重</a:t>
            </a:r>
          </a:p>
          <a:p>
            <a:r>
              <a:rPr lang="en-US" altLang="zh-TW" dirty="0">
                <a:solidFill>
                  <a:schemeClr val="tx1"/>
                </a:solidFill>
                <a:latin typeface="Consolas" panose="020B0609020204030204" pitchFamily="49" charset="0"/>
                <a:ea typeface="Microsoft JhengHei" panose="020B0604030504040204" pitchFamily="34" charset="-120"/>
                <a:cs typeface="Consolas" panose="020B0609020204030204" pitchFamily="49" charset="0"/>
              </a:rPr>
              <a:t>    </a:t>
            </a:r>
            <a:r>
              <a:rPr lang="zh-TW" altLang="en-US" dirty="0">
                <a:solidFill>
                  <a:schemeClr val="tx1"/>
                </a:solidFill>
                <a:latin typeface="Consolas" panose="020B0609020204030204" pitchFamily="49" charset="0"/>
                <a:ea typeface="Microsoft JhengHei" panose="020B0604030504040204" pitchFamily="34" charset="-120"/>
                <a:cs typeface="Consolas" panose="020B0609020204030204" pitchFamily="49" charset="0"/>
              </a:rPr>
              <a:t>    </a:t>
            </a:r>
            <a:r>
              <a:rPr lang="en-US" altLang="zh-TW" dirty="0" err="1">
                <a:solidFill>
                  <a:schemeClr val="tx1"/>
                </a:solidFill>
                <a:latin typeface="Consolas" panose="020B0609020204030204" pitchFamily="49" charset="0"/>
                <a:ea typeface="Microsoft JhengHei" panose="020B0604030504040204" pitchFamily="34" charset="-120"/>
                <a:cs typeface="Consolas" panose="020B0609020204030204" pitchFamily="49" charset="0"/>
              </a:rPr>
              <a:t>optimizer.step</a:t>
            </a:r>
            <a:r>
              <a:rPr lang="en-US" altLang="zh-TW" dirty="0">
                <a:solidFill>
                  <a:schemeClr val="tx1"/>
                </a:solidFill>
                <a:latin typeface="Consolas" panose="020B0609020204030204" pitchFamily="49" charset="0"/>
                <a:ea typeface="Microsoft JhengHei" panose="020B0604030504040204" pitchFamily="34" charset="-120"/>
                <a:cs typeface="Consolas" panose="020B0609020204030204" pitchFamily="49" charset="0"/>
              </a:rPr>
              <a:t>()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16590F8D-B2DE-8C21-559F-377BF4515CF3}"/>
              </a:ext>
            </a:extLst>
          </p:cNvPr>
          <p:cNvSpPr txBox="1"/>
          <p:nvPr/>
        </p:nvSpPr>
        <p:spPr>
          <a:xfrm>
            <a:off x="9004663" y="402287"/>
            <a:ext cx="1105988" cy="276999"/>
          </a:xfrm>
          <a:prstGeom prst="rect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200" dirty="0">
                <a:solidFill>
                  <a:schemeClr val="bg1">
                    <a:lumMod val="6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1. Data</a:t>
            </a:r>
            <a:endParaRPr kumimoji="1" lang="zh-TW" altLang="en-US" sz="1200" dirty="0">
              <a:solidFill>
                <a:schemeClr val="bg1">
                  <a:lumMod val="6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7" name="直線箭頭接點 6">
            <a:extLst>
              <a:ext uri="{FF2B5EF4-FFF2-40B4-BE49-F238E27FC236}">
                <a16:creationId xmlns:a16="http://schemas.microsoft.com/office/drawing/2014/main" id="{42284204-F7EE-9010-F893-2F9053CDFFE2}"/>
              </a:ext>
            </a:extLst>
          </p:cNvPr>
          <p:cNvCxnSpPr>
            <a:cxnSpLocks/>
            <a:stCxn id="6" idx="3"/>
            <a:endCxn id="10" idx="1"/>
          </p:cNvCxnSpPr>
          <p:nvPr/>
        </p:nvCxnSpPr>
        <p:spPr>
          <a:xfrm>
            <a:off x="10110651" y="540787"/>
            <a:ext cx="296090" cy="0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9">
            <a:extLst>
              <a:ext uri="{FF2B5EF4-FFF2-40B4-BE49-F238E27FC236}">
                <a16:creationId xmlns:a16="http://schemas.microsoft.com/office/drawing/2014/main" id="{AFE8068D-0A09-93A8-7E98-92B7A3E75B7B}"/>
              </a:ext>
            </a:extLst>
          </p:cNvPr>
          <p:cNvSpPr txBox="1"/>
          <p:nvPr/>
        </p:nvSpPr>
        <p:spPr>
          <a:xfrm>
            <a:off x="10406741" y="402287"/>
            <a:ext cx="1105988" cy="276999"/>
          </a:xfrm>
          <a:prstGeom prst="rect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200" dirty="0">
                <a:solidFill>
                  <a:schemeClr val="bg1">
                    <a:lumMod val="6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2. Model</a:t>
            </a:r>
            <a:endParaRPr kumimoji="1" lang="zh-TW" altLang="en-US" sz="1200" dirty="0">
              <a:solidFill>
                <a:schemeClr val="bg1">
                  <a:lumMod val="6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EB5E9630-2282-D189-0CC4-6CDF143A593A}"/>
              </a:ext>
            </a:extLst>
          </p:cNvPr>
          <p:cNvSpPr txBox="1"/>
          <p:nvPr/>
        </p:nvSpPr>
        <p:spPr>
          <a:xfrm>
            <a:off x="10406741" y="879538"/>
            <a:ext cx="1105989" cy="276999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200" b="1" dirty="0">
                <a:solidFill>
                  <a:schemeClr val="accent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3. Training</a:t>
            </a:r>
            <a:endParaRPr kumimoji="1" lang="zh-TW" altLang="en-US" sz="1200" b="1" dirty="0">
              <a:solidFill>
                <a:schemeClr val="accent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049CD5A5-3CDE-B4D9-B254-B563146AEC24}"/>
              </a:ext>
            </a:extLst>
          </p:cNvPr>
          <p:cNvSpPr txBox="1"/>
          <p:nvPr/>
        </p:nvSpPr>
        <p:spPr>
          <a:xfrm>
            <a:off x="9004662" y="879538"/>
            <a:ext cx="1105989" cy="276999"/>
          </a:xfrm>
          <a:prstGeom prst="rect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200" dirty="0">
                <a:solidFill>
                  <a:schemeClr val="bg1">
                    <a:lumMod val="6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4. Evaluation</a:t>
            </a:r>
            <a:endParaRPr kumimoji="1" lang="zh-TW" altLang="en-US" sz="1200" dirty="0">
              <a:solidFill>
                <a:schemeClr val="bg1">
                  <a:lumMod val="6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B6F589A7-7C6B-0F75-53A6-14AA44EC5E71}"/>
              </a:ext>
            </a:extLst>
          </p:cNvPr>
          <p:cNvCxnSpPr>
            <a:cxnSpLocks/>
            <a:stCxn id="11" idx="1"/>
            <a:endCxn id="13" idx="3"/>
          </p:cNvCxnSpPr>
          <p:nvPr/>
        </p:nvCxnSpPr>
        <p:spPr>
          <a:xfrm flipH="1">
            <a:off x="10110651" y="1018038"/>
            <a:ext cx="296090" cy="0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箭頭接點 14">
            <a:extLst>
              <a:ext uri="{FF2B5EF4-FFF2-40B4-BE49-F238E27FC236}">
                <a16:creationId xmlns:a16="http://schemas.microsoft.com/office/drawing/2014/main" id="{6F2F4393-7F04-CA4A-684D-1C6C2BFF55D1}"/>
              </a:ext>
            </a:extLst>
          </p:cNvPr>
          <p:cNvCxnSpPr>
            <a:cxnSpLocks/>
            <a:stCxn id="10" idx="2"/>
            <a:endCxn id="11" idx="0"/>
          </p:cNvCxnSpPr>
          <p:nvPr/>
        </p:nvCxnSpPr>
        <p:spPr>
          <a:xfrm>
            <a:off x="10959735" y="679286"/>
            <a:ext cx="1" cy="20025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字方塊 2">
            <a:extLst>
              <a:ext uri="{FF2B5EF4-FFF2-40B4-BE49-F238E27FC236}">
                <a16:creationId xmlns:a16="http://schemas.microsoft.com/office/drawing/2014/main" id="{840970D9-C554-A744-0536-BC5AE9BF170B}"/>
              </a:ext>
            </a:extLst>
          </p:cNvPr>
          <p:cNvSpPr txBox="1"/>
          <p:nvPr/>
        </p:nvSpPr>
        <p:spPr>
          <a:xfrm>
            <a:off x="757651" y="1475455"/>
            <a:ext cx="7533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外層通常會有</a:t>
            </a:r>
            <a:r>
              <a:rPr kumimoji="1" lang="en-US" altLang="zh-TW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epoch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(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模型經過一次完整訓練集的更新稱為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個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epoch)</a:t>
            </a:r>
            <a:endParaRPr kumimoji="1"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51440793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2DBBF5B-2828-79B4-E707-7312EAE2A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" altLang="zh-TW" dirty="0"/>
              <a:t>Step 4:</a:t>
            </a:r>
            <a:r>
              <a:rPr kumimoji="1" lang="zh-TW" altLang="en-US" dirty="0"/>
              <a:t> </a:t>
            </a:r>
            <a:r>
              <a:rPr kumimoji="1" lang="zh-TW" altLang="en-US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模型評估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6BC6614-B44D-56F1-F4A7-2BA51A833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0739C19-A614-C2AF-42D6-01F69DEEC9A0}"/>
              </a:ext>
            </a:extLst>
          </p:cNvPr>
          <p:cNvSpPr/>
          <p:nvPr/>
        </p:nvSpPr>
        <p:spPr>
          <a:xfrm>
            <a:off x="1450676" y="1679988"/>
            <a:ext cx="9290648" cy="21946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>
                <a:solidFill>
                  <a:schemeClr val="tx1"/>
                </a:solidFill>
                <a:latin typeface="Consolas" panose="020B0609020204030204" pitchFamily="49" charset="0"/>
                <a:ea typeface="Microsoft JhengHei" panose="020B0604030504040204" pitchFamily="34" charset="-120"/>
                <a:cs typeface="Consolas" panose="020B0609020204030204" pitchFamily="49" charset="0"/>
              </a:rPr>
              <a:t>with </a:t>
            </a:r>
            <a:r>
              <a:rPr lang="en-US" altLang="zh-TW" dirty="0" err="1">
                <a:solidFill>
                  <a:schemeClr val="tx1"/>
                </a:solidFill>
                <a:latin typeface="Consolas" panose="020B0609020204030204" pitchFamily="49" charset="0"/>
                <a:ea typeface="Microsoft JhengHei" panose="020B0604030504040204" pitchFamily="34" charset="-120"/>
                <a:cs typeface="Consolas" panose="020B0609020204030204" pitchFamily="49" charset="0"/>
              </a:rPr>
              <a:t>torch.no_grad</a:t>
            </a:r>
            <a:r>
              <a:rPr lang="en-US" altLang="zh-TW" dirty="0">
                <a:solidFill>
                  <a:schemeClr val="tx1"/>
                </a:solidFill>
                <a:latin typeface="Consolas" panose="020B0609020204030204" pitchFamily="49" charset="0"/>
                <a:ea typeface="Microsoft JhengHei" panose="020B0604030504040204" pitchFamily="34" charset="-120"/>
                <a:cs typeface="Consolas" panose="020B0609020204030204" pitchFamily="49" charset="0"/>
              </a:rPr>
              <a:t>():</a:t>
            </a:r>
          </a:p>
          <a:p>
            <a:r>
              <a:rPr lang="en-US" altLang="zh-TW" dirty="0">
                <a:solidFill>
                  <a:schemeClr val="tx1"/>
                </a:solidFill>
                <a:latin typeface="Consolas" panose="020B0609020204030204" pitchFamily="49" charset="0"/>
                <a:ea typeface="Microsoft JhengHei" panose="020B0604030504040204" pitchFamily="34" charset="-120"/>
                <a:cs typeface="Consolas" panose="020B0609020204030204" pitchFamily="49" charset="0"/>
              </a:rPr>
              <a:t>    for batch in </a:t>
            </a:r>
            <a:r>
              <a:rPr lang="en-US" altLang="zh-TW" dirty="0" err="1">
                <a:solidFill>
                  <a:schemeClr val="tx1"/>
                </a:solidFill>
                <a:latin typeface="Consolas" panose="020B0609020204030204" pitchFamily="49" charset="0"/>
                <a:ea typeface="Microsoft JhengHei" panose="020B0604030504040204" pitchFamily="34" charset="-120"/>
                <a:cs typeface="Consolas" panose="020B0609020204030204" pitchFamily="49" charset="0"/>
              </a:rPr>
              <a:t>test_loader</a:t>
            </a:r>
            <a:r>
              <a:rPr lang="en-US" altLang="zh-TW" dirty="0">
                <a:solidFill>
                  <a:schemeClr val="tx1"/>
                </a:solidFill>
                <a:latin typeface="Consolas" panose="020B0609020204030204" pitchFamily="49" charset="0"/>
                <a:ea typeface="Microsoft JhengHei" panose="020B0604030504040204" pitchFamily="34" charset="-120"/>
                <a:cs typeface="Consolas" panose="020B0609020204030204" pitchFamily="49" charset="0"/>
              </a:rPr>
              <a:t>:</a:t>
            </a:r>
          </a:p>
          <a:p>
            <a:r>
              <a:rPr lang="en-US" altLang="zh-TW" dirty="0">
                <a:solidFill>
                  <a:schemeClr val="tx1"/>
                </a:solidFill>
                <a:latin typeface="Consolas" panose="020B0609020204030204" pitchFamily="49" charset="0"/>
                <a:ea typeface="Microsoft JhengHei" panose="020B0604030504040204" pitchFamily="34" charset="-120"/>
                <a:cs typeface="Consolas" panose="020B0609020204030204" pitchFamily="49" charset="0"/>
              </a:rPr>
              <a:t>        images, labels = batch[0].to(device), batch[1].to(device)</a:t>
            </a:r>
          </a:p>
          <a:p>
            <a:endParaRPr lang="en-US" altLang="zh-TW" dirty="0">
              <a:solidFill>
                <a:schemeClr val="tx1"/>
              </a:solidFill>
              <a:latin typeface="Consolas" panose="020B0609020204030204" pitchFamily="49" charset="0"/>
              <a:ea typeface="Microsoft JhengHei" panose="020B0604030504040204" pitchFamily="34" charset="-120"/>
              <a:cs typeface="Consolas" panose="020B0609020204030204" pitchFamily="49" charset="0"/>
            </a:endParaRPr>
          </a:p>
          <a:p>
            <a:r>
              <a:rPr lang="en-US" altLang="zh-TW" dirty="0">
                <a:solidFill>
                  <a:schemeClr val="tx1"/>
                </a:solidFill>
                <a:latin typeface="Consolas" panose="020B0609020204030204" pitchFamily="49" charset="0"/>
                <a:ea typeface="Microsoft JhengHei" panose="020B0604030504040204" pitchFamily="34" charset="-120"/>
                <a:cs typeface="Consolas" panose="020B0609020204030204" pitchFamily="49" charset="0"/>
              </a:rPr>
              <a:t>        outputs = model(inputs) </a:t>
            </a:r>
            <a:r>
              <a:rPr lang="en-US" altLang="zh-TW" dirty="0">
                <a:solidFill>
                  <a:srgbClr val="00B050"/>
                </a:solidFill>
                <a:latin typeface="Consolas" panose="020B0609020204030204" pitchFamily="49" charset="0"/>
                <a:ea typeface="Microsoft JhengHei" panose="020B0604030504040204" pitchFamily="34" charset="-120"/>
                <a:cs typeface="Consolas" panose="020B0609020204030204" pitchFamily="49" charset="0"/>
              </a:rPr>
              <a:t>#</a:t>
            </a:r>
            <a:r>
              <a:rPr lang="zh-TW" altLang="en-US" dirty="0">
                <a:solidFill>
                  <a:srgbClr val="00B050"/>
                </a:solidFill>
                <a:latin typeface="Consolas" panose="020B0609020204030204" pitchFamily="49" charset="0"/>
                <a:ea typeface="Microsoft JhengHei" panose="020B0604030504040204" pitchFamily="34" charset="-120"/>
                <a:cs typeface="Consolas" panose="020B0609020204030204" pitchFamily="49" charset="0"/>
              </a:rPr>
              <a:t> 形狀是 </a:t>
            </a:r>
            <a:r>
              <a:rPr lang="en-US" altLang="zh-TW" dirty="0">
                <a:solidFill>
                  <a:srgbClr val="00B050"/>
                </a:solidFill>
                <a:latin typeface="Consolas" panose="020B0609020204030204" pitchFamily="49" charset="0"/>
                <a:ea typeface="Microsoft JhengHei" panose="020B0604030504040204" pitchFamily="34" charset="-120"/>
                <a:cs typeface="Consolas" panose="020B0609020204030204" pitchFamily="49" charset="0"/>
              </a:rPr>
              <a:t>(</a:t>
            </a:r>
            <a:r>
              <a:rPr lang="en-US" altLang="zh-TW" dirty="0" err="1">
                <a:solidFill>
                  <a:srgbClr val="00B050"/>
                </a:solidFill>
                <a:latin typeface="Consolas" panose="020B0609020204030204" pitchFamily="49" charset="0"/>
                <a:ea typeface="Microsoft JhengHei" panose="020B0604030504040204" pitchFamily="34" charset="-120"/>
                <a:cs typeface="Consolas" panose="020B0609020204030204" pitchFamily="49" charset="0"/>
              </a:rPr>
              <a:t>batch_size</a:t>
            </a:r>
            <a:r>
              <a:rPr lang="en-US" altLang="zh-TW" dirty="0">
                <a:solidFill>
                  <a:srgbClr val="00B050"/>
                </a:solidFill>
                <a:latin typeface="Consolas" panose="020B0609020204030204" pitchFamily="49" charset="0"/>
                <a:ea typeface="Microsoft JhengHei" panose="020B0604030504040204" pitchFamily="34" charset="-120"/>
                <a:cs typeface="Consolas" panose="020B0609020204030204" pitchFamily="49" charset="0"/>
              </a:rPr>
              <a:t>, </a:t>
            </a:r>
            <a:r>
              <a:rPr lang="en-US" altLang="zh-TW" dirty="0" err="1">
                <a:solidFill>
                  <a:srgbClr val="00B050"/>
                </a:solidFill>
                <a:latin typeface="Consolas" panose="020B0609020204030204" pitchFamily="49" charset="0"/>
                <a:ea typeface="Microsoft JhengHei" panose="020B0604030504040204" pitchFamily="34" charset="-120"/>
                <a:cs typeface="Consolas" panose="020B0609020204030204" pitchFamily="49" charset="0"/>
              </a:rPr>
              <a:t>num_classes</a:t>
            </a:r>
            <a:r>
              <a:rPr lang="en-US" altLang="zh-TW" dirty="0">
                <a:solidFill>
                  <a:srgbClr val="00B050"/>
                </a:solidFill>
                <a:latin typeface="Consolas" panose="020B0609020204030204" pitchFamily="49" charset="0"/>
                <a:ea typeface="Microsoft JhengHei" panose="020B0604030504040204" pitchFamily="34" charset="-120"/>
                <a:cs typeface="Consolas" panose="020B0609020204030204" pitchFamily="49" charset="0"/>
              </a:rPr>
              <a:t>)</a:t>
            </a:r>
            <a:endParaRPr lang="en-US" altLang="zh-TW" dirty="0">
              <a:solidFill>
                <a:schemeClr val="tx1"/>
              </a:solidFill>
              <a:latin typeface="Consolas" panose="020B0609020204030204" pitchFamily="49" charset="0"/>
              <a:ea typeface="Microsoft JhengHei" panose="020B0604030504040204" pitchFamily="34" charset="-120"/>
              <a:cs typeface="Consolas" panose="020B0609020204030204" pitchFamily="49" charset="0"/>
            </a:endParaRPr>
          </a:p>
          <a:p>
            <a:r>
              <a:rPr lang="en-US" altLang="zh-TW" dirty="0">
                <a:solidFill>
                  <a:schemeClr val="tx1"/>
                </a:solidFill>
                <a:latin typeface="Consolas" panose="020B0609020204030204" pitchFamily="49" charset="0"/>
                <a:ea typeface="Microsoft JhengHei" panose="020B0604030504040204" pitchFamily="34" charset="-120"/>
                <a:cs typeface="Consolas" panose="020B0609020204030204" pitchFamily="49" charset="0"/>
              </a:rPr>
              <a:t>        loss = </a:t>
            </a:r>
            <a:r>
              <a:rPr lang="en-US" altLang="zh-TW" dirty="0" err="1">
                <a:solidFill>
                  <a:schemeClr val="tx1"/>
                </a:solidFill>
                <a:latin typeface="Consolas" panose="020B0609020204030204" pitchFamily="49" charset="0"/>
                <a:ea typeface="Microsoft JhengHei" panose="020B0604030504040204" pitchFamily="34" charset="-120"/>
                <a:cs typeface="Consolas" panose="020B0609020204030204" pitchFamily="49" charset="0"/>
              </a:rPr>
              <a:t>loss_fn</a:t>
            </a:r>
            <a:r>
              <a:rPr lang="en-US" altLang="zh-TW" dirty="0">
                <a:solidFill>
                  <a:schemeClr val="tx1"/>
                </a:solidFill>
                <a:latin typeface="Consolas" panose="020B0609020204030204" pitchFamily="49" charset="0"/>
                <a:ea typeface="Microsoft JhengHei" panose="020B0604030504040204" pitchFamily="34" charset="-120"/>
                <a:cs typeface="Consolas" panose="020B0609020204030204" pitchFamily="49" charset="0"/>
              </a:rPr>
              <a:t>(outputs, labels)</a:t>
            </a:r>
          </a:p>
          <a:p>
            <a:r>
              <a:rPr lang="en-US" altLang="zh-TW" dirty="0">
                <a:solidFill>
                  <a:schemeClr val="tx1"/>
                </a:solidFill>
                <a:latin typeface="Consolas" panose="020B0609020204030204" pitchFamily="49" charset="0"/>
                <a:ea typeface="Microsoft JhengHei" panose="020B0604030504040204" pitchFamily="34" charset="-120"/>
                <a:cs typeface="Consolas" panose="020B0609020204030204" pitchFamily="49" charset="0"/>
              </a:rPr>
              <a:t> </a:t>
            </a:r>
            <a:r>
              <a:rPr lang="zh-TW" altLang="en-US" dirty="0">
                <a:solidFill>
                  <a:schemeClr val="tx1"/>
                </a:solidFill>
                <a:latin typeface="Consolas" panose="020B0609020204030204" pitchFamily="49" charset="0"/>
                <a:ea typeface="Microsoft JhengHei" panose="020B0604030504040204" pitchFamily="34" charset="-120"/>
                <a:cs typeface="Consolas" panose="020B0609020204030204" pitchFamily="49" charset="0"/>
              </a:rPr>
              <a:t>       </a:t>
            </a:r>
            <a:r>
              <a:rPr lang="en-US" altLang="zh-TW" dirty="0" err="1">
                <a:solidFill>
                  <a:schemeClr val="tx1"/>
                </a:solidFill>
                <a:latin typeface="Consolas" panose="020B0609020204030204" pitchFamily="49" charset="0"/>
                <a:ea typeface="Microsoft JhengHei" panose="020B0604030504040204" pitchFamily="34" charset="-120"/>
                <a:cs typeface="Consolas" panose="020B0609020204030204" pitchFamily="49" charset="0"/>
              </a:rPr>
              <a:t>total_loss</a:t>
            </a:r>
            <a:r>
              <a:rPr lang="en-US" altLang="zh-TW" dirty="0">
                <a:solidFill>
                  <a:schemeClr val="tx1"/>
                </a:solidFill>
                <a:latin typeface="Consolas" panose="020B0609020204030204" pitchFamily="49" charset="0"/>
                <a:ea typeface="Microsoft JhengHei" panose="020B0604030504040204" pitchFamily="34" charset="-120"/>
                <a:cs typeface="Consolas" panose="020B0609020204030204" pitchFamily="49" charset="0"/>
              </a:rPr>
              <a:t> += </a:t>
            </a:r>
            <a:r>
              <a:rPr lang="en-US" altLang="zh-TW" dirty="0" err="1">
                <a:solidFill>
                  <a:schemeClr val="tx1"/>
                </a:solidFill>
                <a:latin typeface="Consolas" panose="020B0609020204030204" pitchFamily="49" charset="0"/>
                <a:ea typeface="Microsoft JhengHei" panose="020B0604030504040204" pitchFamily="34" charset="-120"/>
                <a:cs typeface="Consolas" panose="020B0609020204030204" pitchFamily="49" charset="0"/>
              </a:rPr>
              <a:t>loss.item</a:t>
            </a:r>
            <a:r>
              <a:rPr lang="en-US" altLang="zh-TW" dirty="0">
                <a:solidFill>
                  <a:schemeClr val="tx1"/>
                </a:solidFill>
                <a:latin typeface="Consolas" panose="020B0609020204030204" pitchFamily="49" charset="0"/>
                <a:ea typeface="Microsoft JhengHei" panose="020B0604030504040204" pitchFamily="34" charset="-120"/>
                <a:cs typeface="Consolas" panose="020B0609020204030204" pitchFamily="49" charset="0"/>
              </a:rPr>
              <a:t>()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00BC8927-72AC-AEC7-2324-21DFDC989FE7}"/>
              </a:ext>
            </a:extLst>
          </p:cNvPr>
          <p:cNvSpPr txBox="1"/>
          <p:nvPr/>
        </p:nvSpPr>
        <p:spPr>
          <a:xfrm>
            <a:off x="9004663" y="402287"/>
            <a:ext cx="1105988" cy="276999"/>
          </a:xfrm>
          <a:prstGeom prst="rect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200" dirty="0">
                <a:solidFill>
                  <a:schemeClr val="bg1">
                    <a:lumMod val="6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1. Data</a:t>
            </a:r>
            <a:endParaRPr kumimoji="1" lang="zh-TW" altLang="en-US" sz="1200" dirty="0">
              <a:solidFill>
                <a:schemeClr val="bg1">
                  <a:lumMod val="6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7" name="直線箭頭接點 6">
            <a:extLst>
              <a:ext uri="{FF2B5EF4-FFF2-40B4-BE49-F238E27FC236}">
                <a16:creationId xmlns:a16="http://schemas.microsoft.com/office/drawing/2014/main" id="{937A3827-869E-3B45-650A-0C71EAC34144}"/>
              </a:ext>
            </a:extLst>
          </p:cNvPr>
          <p:cNvCxnSpPr>
            <a:cxnSpLocks/>
            <a:stCxn id="3" idx="3"/>
            <a:endCxn id="8" idx="1"/>
          </p:cNvCxnSpPr>
          <p:nvPr/>
        </p:nvCxnSpPr>
        <p:spPr>
          <a:xfrm>
            <a:off x="10110651" y="540787"/>
            <a:ext cx="296090" cy="0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方塊 7">
            <a:extLst>
              <a:ext uri="{FF2B5EF4-FFF2-40B4-BE49-F238E27FC236}">
                <a16:creationId xmlns:a16="http://schemas.microsoft.com/office/drawing/2014/main" id="{9227E4E5-C027-D502-CF22-8F65C3382BFD}"/>
              </a:ext>
            </a:extLst>
          </p:cNvPr>
          <p:cNvSpPr txBox="1"/>
          <p:nvPr/>
        </p:nvSpPr>
        <p:spPr>
          <a:xfrm>
            <a:off x="10406741" y="402287"/>
            <a:ext cx="1105988" cy="276999"/>
          </a:xfrm>
          <a:prstGeom prst="rect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200" dirty="0">
                <a:solidFill>
                  <a:schemeClr val="bg1">
                    <a:lumMod val="6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2. Model</a:t>
            </a:r>
            <a:endParaRPr kumimoji="1" lang="zh-TW" altLang="en-US" sz="1200" dirty="0">
              <a:solidFill>
                <a:schemeClr val="bg1">
                  <a:lumMod val="6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56804839-9905-8805-1CB6-04C7F79FDA8B}"/>
              </a:ext>
            </a:extLst>
          </p:cNvPr>
          <p:cNvSpPr txBox="1"/>
          <p:nvPr/>
        </p:nvSpPr>
        <p:spPr>
          <a:xfrm>
            <a:off x="10406741" y="879538"/>
            <a:ext cx="1105989" cy="276999"/>
          </a:xfrm>
          <a:prstGeom prst="rect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200" dirty="0">
                <a:solidFill>
                  <a:schemeClr val="bg1">
                    <a:lumMod val="6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3. Training</a:t>
            </a:r>
            <a:endParaRPr kumimoji="1" lang="zh-TW" altLang="en-US" sz="1200" dirty="0">
              <a:solidFill>
                <a:schemeClr val="bg1">
                  <a:lumMod val="6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FBFD022F-0744-9A70-8E22-1E3C61445347}"/>
              </a:ext>
            </a:extLst>
          </p:cNvPr>
          <p:cNvSpPr txBox="1"/>
          <p:nvPr/>
        </p:nvSpPr>
        <p:spPr>
          <a:xfrm>
            <a:off x="8934994" y="879538"/>
            <a:ext cx="1175657" cy="276999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200" b="1" dirty="0">
                <a:solidFill>
                  <a:schemeClr val="accent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4. Evaluation</a:t>
            </a:r>
            <a:endParaRPr kumimoji="1" lang="zh-TW" altLang="en-US" sz="1200" b="1" dirty="0">
              <a:solidFill>
                <a:schemeClr val="accent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11" name="直線箭頭接點 10">
            <a:extLst>
              <a:ext uri="{FF2B5EF4-FFF2-40B4-BE49-F238E27FC236}">
                <a16:creationId xmlns:a16="http://schemas.microsoft.com/office/drawing/2014/main" id="{0AF70EBB-339E-C408-C50D-2ED4EE2B057A}"/>
              </a:ext>
            </a:extLst>
          </p:cNvPr>
          <p:cNvCxnSpPr>
            <a:cxnSpLocks/>
            <a:stCxn id="9" idx="1"/>
            <a:endCxn id="10" idx="3"/>
          </p:cNvCxnSpPr>
          <p:nvPr/>
        </p:nvCxnSpPr>
        <p:spPr>
          <a:xfrm flipH="1">
            <a:off x="10110651" y="1018038"/>
            <a:ext cx="29609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箭頭接點 11">
            <a:extLst>
              <a:ext uri="{FF2B5EF4-FFF2-40B4-BE49-F238E27FC236}">
                <a16:creationId xmlns:a16="http://schemas.microsoft.com/office/drawing/2014/main" id="{32B4620E-3F96-1357-F229-3F53EBA58071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>
            <a:off x="10959735" y="679286"/>
            <a:ext cx="1" cy="200252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字方塊 4">
            <a:extLst>
              <a:ext uri="{FF2B5EF4-FFF2-40B4-BE49-F238E27FC236}">
                <a16:creationId xmlns:a16="http://schemas.microsoft.com/office/drawing/2014/main" id="{DEFAE4B4-4C14-21E0-647C-75AF3F64C895}"/>
              </a:ext>
            </a:extLst>
          </p:cNvPr>
          <p:cNvSpPr txBox="1"/>
          <p:nvPr/>
        </p:nvSpPr>
        <p:spPr>
          <a:xfrm>
            <a:off x="5094514" y="1828036"/>
            <a:ext cx="4476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在這底下縮排屬於不計算梯度的環境</a:t>
            </a:r>
          </a:p>
        </p:txBody>
      </p:sp>
      <p:cxnSp>
        <p:nvCxnSpPr>
          <p:cNvPr id="13" name="直線箭頭接點 12">
            <a:extLst>
              <a:ext uri="{FF2B5EF4-FFF2-40B4-BE49-F238E27FC236}">
                <a16:creationId xmlns:a16="http://schemas.microsoft.com/office/drawing/2014/main" id="{6EE4971A-FD80-838D-128E-296C65BC9FCF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4275906" y="2012702"/>
            <a:ext cx="818608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89918E60-12E1-5A0B-F313-FCF650C857B4}"/>
              </a:ext>
            </a:extLst>
          </p:cNvPr>
          <p:cNvSpPr txBox="1"/>
          <p:nvPr/>
        </p:nvSpPr>
        <p:spPr>
          <a:xfrm>
            <a:off x="6483529" y="3161318"/>
            <a:ext cx="4476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# </a:t>
            </a:r>
            <a:r>
              <a:rPr kumimoji="1" lang="zh-TW" altLang="en-US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純粹紀錄數值用，沒有要更新模型</a:t>
            </a:r>
          </a:p>
        </p:txBody>
      </p:sp>
    </p:spTree>
    <p:extLst>
      <p:ext uri="{BB962C8B-B14F-4D97-AF65-F5344CB8AC3E}">
        <p14:creationId xmlns:p14="http://schemas.microsoft.com/office/powerpoint/2010/main" val="3574025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7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2DBBF5B-2828-79B4-E707-7312EAE2A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" altLang="zh-TW" dirty="0"/>
              <a:t>Step 4:</a:t>
            </a:r>
            <a:r>
              <a:rPr kumimoji="1" lang="zh-TW" altLang="en-US" dirty="0"/>
              <a:t> </a:t>
            </a:r>
            <a:r>
              <a:rPr kumimoji="1" lang="zh-TW" altLang="en-US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模型評估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6BC6614-B44D-56F1-F4A7-2BA51A833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0739C19-A614-C2AF-42D6-01F69DEEC9A0}"/>
              </a:ext>
            </a:extLst>
          </p:cNvPr>
          <p:cNvSpPr/>
          <p:nvPr/>
        </p:nvSpPr>
        <p:spPr>
          <a:xfrm>
            <a:off x="1450676" y="1679988"/>
            <a:ext cx="9290648" cy="46372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Microsoft JhengHei" panose="020B0604030504040204" pitchFamily="34" charset="-120"/>
                <a:cs typeface="Consolas" panose="020B0609020204030204" pitchFamily="49" charset="0"/>
              </a:rPr>
              <a:t>with </a:t>
            </a:r>
            <a:r>
              <a:rPr lang="en-US" altLang="zh-TW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Microsoft JhengHei" panose="020B0604030504040204" pitchFamily="34" charset="-120"/>
                <a:cs typeface="Consolas" panose="020B0609020204030204" pitchFamily="49" charset="0"/>
              </a:rPr>
              <a:t>torch.no_grad</a:t>
            </a:r>
            <a:r>
              <a:rPr lang="en-US" altLang="zh-TW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Microsoft JhengHei" panose="020B0604030504040204" pitchFamily="34" charset="-120"/>
                <a:cs typeface="Consolas" panose="020B0609020204030204" pitchFamily="49" charset="0"/>
              </a:rPr>
              <a:t>():</a:t>
            </a:r>
          </a:p>
          <a:p>
            <a:r>
              <a:rPr lang="en-US" altLang="zh-TW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Microsoft JhengHei" panose="020B0604030504040204" pitchFamily="34" charset="-120"/>
                <a:cs typeface="Consolas" panose="020B0609020204030204" pitchFamily="49" charset="0"/>
              </a:rPr>
              <a:t>    for batch in </a:t>
            </a:r>
            <a:r>
              <a:rPr lang="en-US" altLang="zh-TW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Microsoft JhengHei" panose="020B0604030504040204" pitchFamily="34" charset="-120"/>
                <a:cs typeface="Consolas" panose="020B0609020204030204" pitchFamily="49" charset="0"/>
              </a:rPr>
              <a:t>progress_bar</a:t>
            </a:r>
            <a:r>
              <a:rPr lang="en-US" altLang="zh-TW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Microsoft JhengHei" panose="020B0604030504040204" pitchFamily="34" charset="-120"/>
                <a:cs typeface="Consolas" panose="020B0609020204030204" pitchFamily="49" charset="0"/>
              </a:rPr>
              <a:t>:</a:t>
            </a:r>
          </a:p>
          <a:p>
            <a:r>
              <a:rPr lang="en-US" altLang="zh-TW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Microsoft JhengHei" panose="020B0604030504040204" pitchFamily="34" charset="-120"/>
                <a:cs typeface="Consolas" panose="020B0609020204030204" pitchFamily="49" charset="0"/>
              </a:rPr>
              <a:t>        images, labels = batch[0].to(device), batch[1].to(device)</a:t>
            </a:r>
          </a:p>
          <a:p>
            <a:r>
              <a:rPr lang="en-US" altLang="zh-TW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Microsoft JhengHei" panose="020B0604030504040204" pitchFamily="34" charset="-120"/>
                <a:cs typeface="Consolas" panose="020B0609020204030204" pitchFamily="49" charset="0"/>
              </a:rPr>
              <a:t>        outputs = model(images) # `outputs` </a:t>
            </a:r>
            <a:r>
              <a:rPr lang="zh-TW" alt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Microsoft JhengHei" panose="020B0604030504040204" pitchFamily="34" charset="-120"/>
                <a:cs typeface="Consolas" panose="020B0609020204030204" pitchFamily="49" charset="0"/>
              </a:rPr>
              <a:t>的形狀是 </a:t>
            </a:r>
            <a:r>
              <a:rPr lang="en-US" altLang="zh-TW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Microsoft JhengHei" panose="020B0604030504040204" pitchFamily="34" charset="-120"/>
                <a:cs typeface="Consolas" panose="020B0609020204030204" pitchFamily="49" charset="0"/>
              </a:rPr>
              <a:t>(</a:t>
            </a:r>
            <a:r>
              <a:rPr lang="en-US" altLang="zh-TW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Microsoft JhengHei" panose="020B0604030504040204" pitchFamily="34" charset="-120"/>
                <a:cs typeface="Consolas" panose="020B0609020204030204" pitchFamily="49" charset="0"/>
              </a:rPr>
              <a:t>batch_size</a:t>
            </a:r>
            <a:r>
              <a:rPr lang="en-US" altLang="zh-TW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Microsoft JhengHei" panose="020B0604030504040204" pitchFamily="34" charset="-120"/>
                <a:cs typeface="Consolas" panose="020B0609020204030204" pitchFamily="49" charset="0"/>
              </a:rPr>
              <a:t>, 10)</a:t>
            </a:r>
          </a:p>
          <a:p>
            <a:r>
              <a:rPr lang="zh-TW" alt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Microsoft JhengHei" panose="020B0604030504040204" pitchFamily="34" charset="-120"/>
                <a:cs typeface="Consolas" panose="020B0609020204030204" pitchFamily="49" charset="0"/>
              </a:rPr>
              <a:t>        </a:t>
            </a:r>
            <a:r>
              <a:rPr lang="en-US" altLang="zh-TW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Microsoft JhengHei" panose="020B0604030504040204" pitchFamily="34" charset="-120"/>
                <a:cs typeface="Consolas" panose="020B0609020204030204" pitchFamily="49" charset="0"/>
              </a:rPr>
              <a:t>loss = </a:t>
            </a:r>
            <a:r>
              <a:rPr lang="en-US" altLang="zh-TW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Microsoft JhengHei" panose="020B0604030504040204" pitchFamily="34" charset="-120"/>
                <a:cs typeface="Consolas" panose="020B0609020204030204" pitchFamily="49" charset="0"/>
              </a:rPr>
              <a:t>loss_fn</a:t>
            </a:r>
            <a:r>
              <a:rPr lang="en-US" altLang="zh-TW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Microsoft JhengHei" panose="020B0604030504040204" pitchFamily="34" charset="-120"/>
                <a:cs typeface="Consolas" panose="020B0609020204030204" pitchFamily="49" charset="0"/>
              </a:rPr>
              <a:t>(outputs, labels)</a:t>
            </a:r>
          </a:p>
          <a:p>
            <a:r>
              <a:rPr lang="en-US" altLang="zh-TW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Microsoft JhengHei" panose="020B0604030504040204" pitchFamily="34" charset="-120"/>
                <a:cs typeface="Consolas" panose="020B0609020204030204" pitchFamily="49" charset="0"/>
              </a:rPr>
              <a:t>        </a:t>
            </a:r>
            <a:r>
              <a:rPr lang="en-US" altLang="zh-TW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Microsoft JhengHei" panose="020B0604030504040204" pitchFamily="34" charset="-120"/>
                <a:cs typeface="Consolas" panose="020B0609020204030204" pitchFamily="49" charset="0"/>
              </a:rPr>
              <a:t>total_loss</a:t>
            </a:r>
            <a:r>
              <a:rPr lang="en-US" altLang="zh-TW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Microsoft JhengHei" panose="020B0604030504040204" pitchFamily="34" charset="-120"/>
                <a:cs typeface="Consolas" panose="020B0609020204030204" pitchFamily="49" charset="0"/>
              </a:rPr>
              <a:t> += </a:t>
            </a:r>
            <a:r>
              <a:rPr lang="en-US" altLang="zh-TW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Microsoft JhengHei" panose="020B0604030504040204" pitchFamily="34" charset="-120"/>
                <a:cs typeface="Consolas" panose="020B0609020204030204" pitchFamily="49" charset="0"/>
              </a:rPr>
              <a:t>loss.item</a:t>
            </a:r>
            <a:r>
              <a:rPr lang="en-US" altLang="zh-TW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  <a:ea typeface="Microsoft JhengHei" panose="020B0604030504040204" pitchFamily="34" charset="-120"/>
                <a:cs typeface="Consolas" panose="020B0609020204030204" pitchFamily="49" charset="0"/>
              </a:rPr>
              <a:t>()</a:t>
            </a:r>
          </a:p>
          <a:p>
            <a:endParaRPr lang="en-US" altLang="zh-TW" dirty="0">
              <a:solidFill>
                <a:schemeClr val="tx1"/>
              </a:solidFill>
              <a:latin typeface="Consolas" panose="020B0609020204030204" pitchFamily="49" charset="0"/>
              <a:ea typeface="Microsoft JhengHei" panose="020B0604030504040204" pitchFamily="34" charset="-120"/>
              <a:cs typeface="Consolas" panose="020B0609020204030204" pitchFamily="49" charset="0"/>
            </a:endParaRPr>
          </a:p>
          <a:p>
            <a:r>
              <a:rPr lang="en-US" altLang="zh-TW" dirty="0">
                <a:solidFill>
                  <a:schemeClr val="tx1"/>
                </a:solidFill>
                <a:latin typeface="Consolas" panose="020B0609020204030204" pitchFamily="49" charset="0"/>
                <a:ea typeface="Microsoft JhengHei" panose="020B0604030504040204" pitchFamily="34" charset="-120"/>
                <a:cs typeface="Consolas" panose="020B0609020204030204" pitchFamily="49" charset="0"/>
              </a:rPr>
              <a:t>        prediction = </a:t>
            </a:r>
            <a:r>
              <a:rPr lang="en-US" altLang="zh-TW" dirty="0" err="1">
                <a:solidFill>
                  <a:srgbClr val="FF0000"/>
                </a:solidFill>
                <a:latin typeface="Consolas" panose="020B0609020204030204" pitchFamily="49" charset="0"/>
                <a:ea typeface="Microsoft JhengHei" panose="020B0604030504040204" pitchFamily="34" charset="-120"/>
                <a:cs typeface="Consolas" panose="020B0609020204030204" pitchFamily="49" charset="0"/>
              </a:rPr>
              <a:t>outputs.argmax</a:t>
            </a:r>
            <a:r>
              <a:rPr lang="en-US" altLang="zh-TW" dirty="0">
                <a:solidFill>
                  <a:srgbClr val="FF0000"/>
                </a:solidFill>
                <a:latin typeface="Consolas" panose="020B0609020204030204" pitchFamily="49" charset="0"/>
                <a:ea typeface="Microsoft JhengHei" panose="020B0604030504040204" pitchFamily="34" charset="-120"/>
                <a:cs typeface="Consolas" panose="020B0609020204030204" pitchFamily="49" charset="0"/>
              </a:rPr>
              <a:t>(dim=1)</a:t>
            </a:r>
          </a:p>
          <a:p>
            <a:endParaRPr lang="en-US" altLang="zh-TW" dirty="0">
              <a:solidFill>
                <a:schemeClr val="tx1"/>
              </a:solidFill>
              <a:latin typeface="Consolas" panose="020B0609020204030204" pitchFamily="49" charset="0"/>
              <a:ea typeface="Microsoft JhengHei" panose="020B0604030504040204" pitchFamily="34" charset="-120"/>
              <a:cs typeface="Consolas" panose="020B0609020204030204" pitchFamily="49" charset="0"/>
            </a:endParaRPr>
          </a:p>
          <a:p>
            <a:r>
              <a:rPr lang="en-US" altLang="zh-TW" dirty="0">
                <a:solidFill>
                  <a:schemeClr val="tx1"/>
                </a:solidFill>
                <a:latin typeface="Consolas" panose="020B0609020204030204" pitchFamily="49" charset="0"/>
                <a:ea typeface="Microsoft JhengHei" panose="020B0604030504040204" pitchFamily="34" charset="-120"/>
                <a:cs typeface="Consolas" panose="020B0609020204030204" pitchFamily="49" charset="0"/>
              </a:rPr>
              <a:t>        </a:t>
            </a:r>
            <a:r>
              <a:rPr lang="en-US" altLang="zh-TW" dirty="0">
                <a:solidFill>
                  <a:srgbClr val="00B050"/>
                </a:solidFill>
                <a:latin typeface="Consolas" panose="020B0609020204030204" pitchFamily="49" charset="0"/>
                <a:ea typeface="Microsoft JhengHei" panose="020B0604030504040204" pitchFamily="34" charset="-120"/>
                <a:cs typeface="Consolas" panose="020B0609020204030204" pitchFamily="49" charset="0"/>
              </a:rPr>
              <a:t># </a:t>
            </a:r>
            <a:r>
              <a:rPr lang="zh-TW" altLang="en-US" dirty="0">
                <a:solidFill>
                  <a:srgbClr val="00B050"/>
                </a:solidFill>
                <a:latin typeface="Consolas" panose="020B0609020204030204" pitchFamily="49" charset="0"/>
                <a:ea typeface="Microsoft JhengHei" panose="020B0604030504040204" pitchFamily="34" charset="-120"/>
                <a:cs typeface="Consolas" panose="020B0609020204030204" pitchFamily="49" charset="0"/>
              </a:rPr>
              <a:t>我們希望 </a:t>
            </a:r>
            <a:r>
              <a:rPr lang="en-US" altLang="zh-TW" dirty="0">
                <a:solidFill>
                  <a:srgbClr val="00B050"/>
                </a:solidFill>
                <a:latin typeface="Consolas" panose="020B0609020204030204" pitchFamily="49" charset="0"/>
                <a:ea typeface="Microsoft JhengHei" panose="020B0604030504040204" pitchFamily="34" charset="-120"/>
                <a:cs typeface="Consolas" panose="020B0609020204030204" pitchFamily="49" charset="0"/>
              </a:rPr>
              <a:t>`predictions` </a:t>
            </a:r>
            <a:r>
              <a:rPr lang="zh-TW" altLang="en-US" dirty="0">
                <a:solidFill>
                  <a:srgbClr val="00B050"/>
                </a:solidFill>
                <a:latin typeface="Consolas" panose="020B0609020204030204" pitchFamily="49" charset="0"/>
                <a:ea typeface="Microsoft JhengHei" panose="020B0604030504040204" pitchFamily="34" charset="-120"/>
                <a:cs typeface="Consolas" panose="020B0609020204030204" pitchFamily="49" charset="0"/>
              </a:rPr>
              <a:t>的長相是 </a:t>
            </a:r>
            <a:r>
              <a:rPr lang="en-US" altLang="zh-TW" dirty="0">
                <a:solidFill>
                  <a:srgbClr val="00B050"/>
                </a:solidFill>
                <a:latin typeface="Consolas" panose="020B0609020204030204" pitchFamily="49" charset="0"/>
                <a:ea typeface="Microsoft JhengHei" panose="020B0604030504040204" pitchFamily="34" charset="-120"/>
                <a:cs typeface="Consolas" panose="020B0609020204030204" pitchFamily="49" charset="0"/>
              </a:rPr>
              <a:t>[1, 2, 0, 4, 5, 7, ...]</a:t>
            </a:r>
          </a:p>
          <a:p>
            <a:r>
              <a:rPr lang="en-US" altLang="zh-TW" dirty="0">
                <a:solidFill>
                  <a:schemeClr val="tx1"/>
                </a:solidFill>
                <a:latin typeface="Consolas" panose="020B0609020204030204" pitchFamily="49" charset="0"/>
                <a:ea typeface="Microsoft JhengHei" panose="020B0604030504040204" pitchFamily="34" charset="-120"/>
                <a:cs typeface="Consolas" panose="020B0609020204030204" pitchFamily="49" charset="0"/>
              </a:rPr>
              <a:t>        </a:t>
            </a:r>
            <a:r>
              <a:rPr lang="en-US" altLang="zh-TW" dirty="0">
                <a:solidFill>
                  <a:srgbClr val="00B050"/>
                </a:solidFill>
                <a:latin typeface="Consolas" panose="020B0609020204030204" pitchFamily="49" charset="0"/>
                <a:ea typeface="Microsoft JhengHei" panose="020B0604030504040204" pitchFamily="34" charset="-120"/>
                <a:cs typeface="Consolas" panose="020B0609020204030204" pitchFamily="49" charset="0"/>
              </a:rPr>
              <a:t># </a:t>
            </a:r>
            <a:r>
              <a:rPr lang="zh-TW" altLang="en-US" dirty="0">
                <a:solidFill>
                  <a:srgbClr val="00B050"/>
                </a:solidFill>
                <a:latin typeface="Consolas" panose="020B0609020204030204" pitchFamily="49" charset="0"/>
                <a:ea typeface="Microsoft JhengHei" panose="020B0604030504040204" pitchFamily="34" charset="-120"/>
                <a:cs typeface="Consolas" panose="020B0609020204030204" pitchFamily="49" charset="0"/>
              </a:rPr>
              <a:t>如果用 </a:t>
            </a:r>
            <a:r>
              <a:rPr lang="en-US" altLang="zh-TW" dirty="0">
                <a:solidFill>
                  <a:srgbClr val="00B050"/>
                </a:solidFill>
                <a:latin typeface="Consolas" panose="020B0609020204030204" pitchFamily="49" charset="0"/>
                <a:ea typeface="Microsoft JhengHei" panose="020B0604030504040204" pitchFamily="34" charset="-120"/>
                <a:cs typeface="Consolas" panose="020B0609020204030204" pitchFamily="49" charset="0"/>
              </a:rPr>
              <a:t>append </a:t>
            </a:r>
            <a:r>
              <a:rPr lang="zh-TW" altLang="en-US" dirty="0">
                <a:solidFill>
                  <a:srgbClr val="00B050"/>
                </a:solidFill>
                <a:latin typeface="Consolas" panose="020B0609020204030204" pitchFamily="49" charset="0"/>
                <a:ea typeface="Microsoft JhengHei" panose="020B0604030504040204" pitchFamily="34" charset="-120"/>
                <a:cs typeface="Consolas" panose="020B0609020204030204" pitchFamily="49" charset="0"/>
              </a:rPr>
              <a:t>的話可能會變成 </a:t>
            </a:r>
            <a:r>
              <a:rPr lang="en-US" altLang="zh-TW" dirty="0">
                <a:solidFill>
                  <a:srgbClr val="00B050"/>
                </a:solidFill>
                <a:latin typeface="Consolas" panose="020B0609020204030204" pitchFamily="49" charset="0"/>
                <a:ea typeface="Microsoft JhengHei" panose="020B0604030504040204" pitchFamily="34" charset="-120"/>
                <a:cs typeface="Consolas" panose="020B0609020204030204" pitchFamily="49" charset="0"/>
              </a:rPr>
              <a:t>[[1, 2, 0], [4, 5, 7], ...]</a:t>
            </a:r>
          </a:p>
          <a:p>
            <a:r>
              <a:rPr lang="en-US" altLang="zh-TW" dirty="0">
                <a:solidFill>
                  <a:schemeClr val="tx1"/>
                </a:solidFill>
                <a:latin typeface="Consolas" panose="020B0609020204030204" pitchFamily="49" charset="0"/>
                <a:ea typeface="Microsoft JhengHei" panose="020B0604030504040204" pitchFamily="34" charset="-120"/>
                <a:cs typeface="Consolas" panose="020B0609020204030204" pitchFamily="49" charset="0"/>
              </a:rPr>
              <a:t>        </a:t>
            </a:r>
            <a:r>
              <a:rPr lang="en-US" altLang="zh-TW" dirty="0" err="1">
                <a:solidFill>
                  <a:schemeClr val="tx1"/>
                </a:solidFill>
                <a:latin typeface="Consolas" panose="020B0609020204030204" pitchFamily="49" charset="0"/>
                <a:ea typeface="Microsoft JhengHei" panose="020B0604030504040204" pitchFamily="34" charset="-120"/>
                <a:cs typeface="Consolas" panose="020B0609020204030204" pitchFamily="49" charset="0"/>
              </a:rPr>
              <a:t>prediction_list.extend</a:t>
            </a:r>
            <a:r>
              <a:rPr lang="en-US" altLang="zh-TW" dirty="0">
                <a:solidFill>
                  <a:schemeClr val="tx1"/>
                </a:solidFill>
                <a:latin typeface="Consolas" panose="020B0609020204030204" pitchFamily="49" charset="0"/>
                <a:ea typeface="Microsoft JhengHei" panose="020B0604030504040204" pitchFamily="34" charset="-120"/>
                <a:cs typeface="Consolas" panose="020B0609020204030204" pitchFamily="49" charset="0"/>
              </a:rPr>
              <a:t>(</a:t>
            </a:r>
            <a:r>
              <a:rPr lang="en-US" altLang="zh-TW" dirty="0" err="1">
                <a:solidFill>
                  <a:schemeClr val="tx1"/>
                </a:solidFill>
                <a:latin typeface="Consolas" panose="020B0609020204030204" pitchFamily="49" charset="0"/>
                <a:ea typeface="Microsoft JhengHei" panose="020B0604030504040204" pitchFamily="34" charset="-120"/>
                <a:cs typeface="Consolas" panose="020B0609020204030204" pitchFamily="49" charset="0"/>
              </a:rPr>
              <a:t>prediction.tolist</a:t>
            </a:r>
            <a:r>
              <a:rPr lang="en-US" altLang="zh-TW" dirty="0">
                <a:solidFill>
                  <a:schemeClr val="tx1"/>
                </a:solidFill>
                <a:latin typeface="Consolas" panose="020B0609020204030204" pitchFamily="49" charset="0"/>
                <a:ea typeface="Microsoft JhengHei" panose="020B0604030504040204" pitchFamily="34" charset="-120"/>
                <a:cs typeface="Consolas" panose="020B0609020204030204" pitchFamily="49" charset="0"/>
              </a:rPr>
              <a:t>())</a:t>
            </a:r>
          </a:p>
          <a:p>
            <a:r>
              <a:rPr lang="en-US" altLang="zh-TW" dirty="0">
                <a:solidFill>
                  <a:schemeClr val="tx1"/>
                </a:solidFill>
                <a:latin typeface="Consolas" panose="020B0609020204030204" pitchFamily="49" charset="0"/>
                <a:ea typeface="Microsoft JhengHei" panose="020B0604030504040204" pitchFamily="34" charset="-120"/>
                <a:cs typeface="Consolas" panose="020B0609020204030204" pitchFamily="49" charset="0"/>
              </a:rPr>
              <a:t>        </a:t>
            </a:r>
            <a:r>
              <a:rPr lang="en-US" altLang="zh-TW" dirty="0" err="1">
                <a:solidFill>
                  <a:schemeClr val="tx1"/>
                </a:solidFill>
                <a:latin typeface="Consolas" panose="020B0609020204030204" pitchFamily="49" charset="0"/>
                <a:ea typeface="Microsoft JhengHei" panose="020B0604030504040204" pitchFamily="34" charset="-120"/>
                <a:cs typeface="Consolas" panose="020B0609020204030204" pitchFamily="49" charset="0"/>
              </a:rPr>
              <a:t>label_list.extend</a:t>
            </a:r>
            <a:r>
              <a:rPr lang="en-US" altLang="zh-TW" dirty="0">
                <a:solidFill>
                  <a:schemeClr val="tx1"/>
                </a:solidFill>
                <a:latin typeface="Consolas" panose="020B0609020204030204" pitchFamily="49" charset="0"/>
                <a:ea typeface="Microsoft JhengHei" panose="020B0604030504040204" pitchFamily="34" charset="-120"/>
                <a:cs typeface="Consolas" panose="020B0609020204030204" pitchFamily="49" charset="0"/>
              </a:rPr>
              <a:t>(</a:t>
            </a:r>
            <a:r>
              <a:rPr lang="en-US" altLang="zh-TW" dirty="0" err="1">
                <a:solidFill>
                  <a:schemeClr val="tx1"/>
                </a:solidFill>
                <a:latin typeface="Consolas" panose="020B0609020204030204" pitchFamily="49" charset="0"/>
                <a:ea typeface="Microsoft JhengHei" panose="020B0604030504040204" pitchFamily="34" charset="-120"/>
                <a:cs typeface="Consolas" panose="020B0609020204030204" pitchFamily="49" charset="0"/>
              </a:rPr>
              <a:t>labels.tolist</a:t>
            </a:r>
            <a:r>
              <a:rPr lang="en-US" altLang="zh-TW" dirty="0">
                <a:solidFill>
                  <a:schemeClr val="tx1"/>
                </a:solidFill>
                <a:latin typeface="Consolas" panose="020B0609020204030204" pitchFamily="49" charset="0"/>
                <a:ea typeface="Microsoft JhengHei" panose="020B0604030504040204" pitchFamily="34" charset="-120"/>
                <a:cs typeface="Consolas" panose="020B0609020204030204" pitchFamily="49" charset="0"/>
              </a:rPr>
              <a:t>())</a:t>
            </a:r>
          </a:p>
          <a:p>
            <a:endParaRPr lang="en-US" altLang="zh-TW" dirty="0">
              <a:solidFill>
                <a:schemeClr val="tx1"/>
              </a:solidFill>
              <a:latin typeface="Consolas" panose="020B0609020204030204" pitchFamily="49" charset="0"/>
              <a:ea typeface="Microsoft JhengHei" panose="020B0604030504040204" pitchFamily="34" charset="-120"/>
              <a:cs typeface="Consolas" panose="020B0609020204030204" pitchFamily="49" charset="0"/>
            </a:endParaRPr>
          </a:p>
          <a:p>
            <a:r>
              <a:rPr lang="en-US" altLang="zh-TW" dirty="0" err="1">
                <a:solidFill>
                  <a:schemeClr val="tx1"/>
                </a:solidFill>
                <a:latin typeface="Consolas" panose="020B0609020204030204" pitchFamily="49" charset="0"/>
                <a:ea typeface="Microsoft JhengHei" panose="020B0604030504040204" pitchFamily="34" charset="-120"/>
                <a:cs typeface="Consolas" panose="020B0609020204030204" pitchFamily="49" charset="0"/>
              </a:rPr>
              <a:t>avg_loss</a:t>
            </a:r>
            <a:r>
              <a:rPr lang="en-US" altLang="zh-TW" dirty="0">
                <a:solidFill>
                  <a:schemeClr val="tx1"/>
                </a:solidFill>
                <a:latin typeface="Consolas" panose="020B0609020204030204" pitchFamily="49" charset="0"/>
                <a:ea typeface="Microsoft JhengHei" panose="020B0604030504040204" pitchFamily="34" charset="-120"/>
                <a:cs typeface="Consolas" panose="020B0609020204030204" pitchFamily="49" charset="0"/>
              </a:rPr>
              <a:t> = </a:t>
            </a:r>
            <a:r>
              <a:rPr lang="en-US" altLang="zh-TW" dirty="0" err="1">
                <a:solidFill>
                  <a:schemeClr val="tx1"/>
                </a:solidFill>
                <a:latin typeface="Consolas" panose="020B0609020204030204" pitchFamily="49" charset="0"/>
                <a:ea typeface="Microsoft JhengHei" panose="020B0604030504040204" pitchFamily="34" charset="-120"/>
                <a:cs typeface="Consolas" panose="020B0609020204030204" pitchFamily="49" charset="0"/>
              </a:rPr>
              <a:t>total_loss</a:t>
            </a:r>
            <a:r>
              <a:rPr lang="en-US" altLang="zh-TW" dirty="0">
                <a:solidFill>
                  <a:schemeClr val="tx1"/>
                </a:solidFill>
                <a:latin typeface="Consolas" panose="020B0609020204030204" pitchFamily="49" charset="0"/>
                <a:ea typeface="Microsoft JhengHei" panose="020B0604030504040204" pitchFamily="34" charset="-120"/>
                <a:cs typeface="Consolas" panose="020B0609020204030204" pitchFamily="49" charset="0"/>
              </a:rPr>
              <a:t> / </a:t>
            </a:r>
            <a:r>
              <a:rPr lang="en-US" altLang="zh-TW" dirty="0" err="1">
                <a:solidFill>
                  <a:schemeClr val="tx1"/>
                </a:solidFill>
                <a:latin typeface="Consolas" panose="020B0609020204030204" pitchFamily="49" charset="0"/>
                <a:ea typeface="Microsoft JhengHei" panose="020B0604030504040204" pitchFamily="34" charset="-120"/>
                <a:cs typeface="Consolas" panose="020B0609020204030204" pitchFamily="49" charset="0"/>
              </a:rPr>
              <a:t>len</a:t>
            </a:r>
            <a:r>
              <a:rPr lang="en-US" altLang="zh-TW" dirty="0">
                <a:solidFill>
                  <a:schemeClr val="tx1"/>
                </a:solidFill>
                <a:latin typeface="Consolas" panose="020B0609020204030204" pitchFamily="49" charset="0"/>
                <a:ea typeface="Microsoft JhengHei" panose="020B0604030504040204" pitchFamily="34" charset="-120"/>
                <a:cs typeface="Consolas" panose="020B0609020204030204" pitchFamily="49" charset="0"/>
              </a:rPr>
              <a:t>(</a:t>
            </a:r>
            <a:r>
              <a:rPr lang="en-US" altLang="zh-TW" dirty="0" err="1">
                <a:solidFill>
                  <a:schemeClr val="tx1"/>
                </a:solidFill>
                <a:latin typeface="Consolas" panose="020B0609020204030204" pitchFamily="49" charset="0"/>
                <a:ea typeface="Microsoft JhengHei" panose="020B0604030504040204" pitchFamily="34" charset="-120"/>
                <a:cs typeface="Consolas" panose="020B0609020204030204" pitchFamily="49" charset="0"/>
              </a:rPr>
              <a:t>data_loader</a:t>
            </a:r>
            <a:r>
              <a:rPr lang="en-US" altLang="zh-TW" dirty="0">
                <a:solidFill>
                  <a:schemeClr val="tx1"/>
                </a:solidFill>
                <a:latin typeface="Consolas" panose="020B0609020204030204" pitchFamily="49" charset="0"/>
                <a:ea typeface="Microsoft JhengHei" panose="020B0604030504040204" pitchFamily="34" charset="-120"/>
                <a:cs typeface="Consolas" panose="020B0609020204030204" pitchFamily="49" charset="0"/>
              </a:rPr>
              <a:t>)</a:t>
            </a:r>
          </a:p>
          <a:p>
            <a:r>
              <a:rPr lang="en-US" altLang="zh-TW" dirty="0">
                <a:solidFill>
                  <a:schemeClr val="tx1"/>
                </a:solidFill>
                <a:latin typeface="Consolas" panose="020B0609020204030204" pitchFamily="49" charset="0"/>
                <a:ea typeface="Microsoft JhengHei" panose="020B0604030504040204" pitchFamily="34" charset="-120"/>
                <a:cs typeface="Consolas" panose="020B0609020204030204" pitchFamily="49" charset="0"/>
              </a:rPr>
              <a:t>accuracy = </a:t>
            </a:r>
            <a:r>
              <a:rPr lang="en-US" altLang="zh-TW" dirty="0" err="1">
                <a:solidFill>
                  <a:schemeClr val="tx1"/>
                </a:solidFill>
                <a:latin typeface="Consolas" panose="020B0609020204030204" pitchFamily="49" charset="0"/>
                <a:ea typeface="Microsoft JhengHei" panose="020B0604030504040204" pitchFamily="34" charset="-120"/>
                <a:cs typeface="Consolas" panose="020B0609020204030204" pitchFamily="49" charset="0"/>
              </a:rPr>
              <a:t>accuracy_score</a:t>
            </a:r>
            <a:r>
              <a:rPr lang="en-US" altLang="zh-TW" dirty="0">
                <a:solidFill>
                  <a:schemeClr val="tx1"/>
                </a:solidFill>
                <a:latin typeface="Consolas" panose="020B0609020204030204" pitchFamily="49" charset="0"/>
                <a:ea typeface="Microsoft JhengHei" panose="020B0604030504040204" pitchFamily="34" charset="-120"/>
                <a:cs typeface="Consolas" panose="020B0609020204030204" pitchFamily="49" charset="0"/>
              </a:rPr>
              <a:t>(</a:t>
            </a:r>
            <a:r>
              <a:rPr lang="en-US" altLang="zh-TW" dirty="0" err="1">
                <a:solidFill>
                  <a:schemeClr val="tx1"/>
                </a:solidFill>
                <a:latin typeface="Consolas" panose="020B0609020204030204" pitchFamily="49" charset="0"/>
                <a:ea typeface="Microsoft JhengHei" panose="020B0604030504040204" pitchFamily="34" charset="-120"/>
                <a:cs typeface="Consolas" panose="020B0609020204030204" pitchFamily="49" charset="0"/>
              </a:rPr>
              <a:t>label_list</a:t>
            </a:r>
            <a:r>
              <a:rPr lang="en-US" altLang="zh-TW" dirty="0">
                <a:solidFill>
                  <a:schemeClr val="tx1"/>
                </a:solidFill>
                <a:latin typeface="Consolas" panose="020B0609020204030204" pitchFamily="49" charset="0"/>
                <a:ea typeface="Microsoft JhengHei" panose="020B0604030504040204" pitchFamily="34" charset="-120"/>
                <a:cs typeface="Consolas" panose="020B0609020204030204" pitchFamily="49" charset="0"/>
              </a:rPr>
              <a:t>, </a:t>
            </a:r>
            <a:r>
              <a:rPr lang="en-US" altLang="zh-TW" dirty="0" err="1">
                <a:solidFill>
                  <a:schemeClr val="tx1"/>
                </a:solidFill>
                <a:latin typeface="Consolas" panose="020B0609020204030204" pitchFamily="49" charset="0"/>
                <a:ea typeface="Microsoft JhengHei" panose="020B0604030504040204" pitchFamily="34" charset="-120"/>
                <a:cs typeface="Consolas" panose="020B0609020204030204" pitchFamily="49" charset="0"/>
              </a:rPr>
              <a:t>prediction_list</a:t>
            </a:r>
            <a:r>
              <a:rPr lang="en-US" altLang="zh-TW" dirty="0">
                <a:solidFill>
                  <a:schemeClr val="tx1"/>
                </a:solidFill>
                <a:latin typeface="Consolas" panose="020B0609020204030204" pitchFamily="49" charset="0"/>
                <a:ea typeface="Microsoft JhengHei" panose="020B0604030504040204" pitchFamily="34" charset="-12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00BC8927-72AC-AEC7-2324-21DFDC989FE7}"/>
              </a:ext>
            </a:extLst>
          </p:cNvPr>
          <p:cNvSpPr txBox="1"/>
          <p:nvPr/>
        </p:nvSpPr>
        <p:spPr>
          <a:xfrm>
            <a:off x="9004663" y="402287"/>
            <a:ext cx="1105988" cy="276999"/>
          </a:xfrm>
          <a:prstGeom prst="rect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200" dirty="0">
                <a:solidFill>
                  <a:schemeClr val="bg1">
                    <a:lumMod val="6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1. Data</a:t>
            </a:r>
            <a:endParaRPr kumimoji="1" lang="zh-TW" altLang="en-US" sz="1200" dirty="0">
              <a:solidFill>
                <a:schemeClr val="bg1">
                  <a:lumMod val="6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7" name="直線箭頭接點 6">
            <a:extLst>
              <a:ext uri="{FF2B5EF4-FFF2-40B4-BE49-F238E27FC236}">
                <a16:creationId xmlns:a16="http://schemas.microsoft.com/office/drawing/2014/main" id="{937A3827-869E-3B45-650A-0C71EAC34144}"/>
              </a:ext>
            </a:extLst>
          </p:cNvPr>
          <p:cNvCxnSpPr>
            <a:cxnSpLocks/>
            <a:stCxn id="3" idx="3"/>
            <a:endCxn id="8" idx="1"/>
          </p:cNvCxnSpPr>
          <p:nvPr/>
        </p:nvCxnSpPr>
        <p:spPr>
          <a:xfrm>
            <a:off x="10110651" y="540787"/>
            <a:ext cx="296090" cy="0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方塊 7">
            <a:extLst>
              <a:ext uri="{FF2B5EF4-FFF2-40B4-BE49-F238E27FC236}">
                <a16:creationId xmlns:a16="http://schemas.microsoft.com/office/drawing/2014/main" id="{9227E4E5-C027-D502-CF22-8F65C3382BFD}"/>
              </a:ext>
            </a:extLst>
          </p:cNvPr>
          <p:cNvSpPr txBox="1"/>
          <p:nvPr/>
        </p:nvSpPr>
        <p:spPr>
          <a:xfrm>
            <a:off x="10406741" y="402287"/>
            <a:ext cx="1105988" cy="276999"/>
          </a:xfrm>
          <a:prstGeom prst="rect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200" dirty="0">
                <a:solidFill>
                  <a:schemeClr val="bg1">
                    <a:lumMod val="6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2. Model</a:t>
            </a:r>
            <a:endParaRPr kumimoji="1" lang="zh-TW" altLang="en-US" sz="1200" dirty="0">
              <a:solidFill>
                <a:schemeClr val="bg1">
                  <a:lumMod val="6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56804839-9905-8805-1CB6-04C7F79FDA8B}"/>
              </a:ext>
            </a:extLst>
          </p:cNvPr>
          <p:cNvSpPr txBox="1"/>
          <p:nvPr/>
        </p:nvSpPr>
        <p:spPr>
          <a:xfrm>
            <a:off x="10406741" y="879538"/>
            <a:ext cx="1105989" cy="276999"/>
          </a:xfrm>
          <a:prstGeom prst="rect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200" dirty="0">
                <a:solidFill>
                  <a:schemeClr val="bg1">
                    <a:lumMod val="6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3. Training</a:t>
            </a:r>
            <a:endParaRPr kumimoji="1" lang="zh-TW" altLang="en-US" sz="1200" dirty="0">
              <a:solidFill>
                <a:schemeClr val="bg1">
                  <a:lumMod val="6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FBFD022F-0744-9A70-8E22-1E3C61445347}"/>
              </a:ext>
            </a:extLst>
          </p:cNvPr>
          <p:cNvSpPr txBox="1"/>
          <p:nvPr/>
        </p:nvSpPr>
        <p:spPr>
          <a:xfrm>
            <a:off x="8934994" y="879538"/>
            <a:ext cx="1175657" cy="276999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200" b="1" dirty="0">
                <a:solidFill>
                  <a:schemeClr val="accent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4. Evaluation</a:t>
            </a:r>
            <a:endParaRPr kumimoji="1" lang="zh-TW" altLang="en-US" sz="1200" b="1" dirty="0">
              <a:solidFill>
                <a:schemeClr val="accent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11" name="直線箭頭接點 10">
            <a:extLst>
              <a:ext uri="{FF2B5EF4-FFF2-40B4-BE49-F238E27FC236}">
                <a16:creationId xmlns:a16="http://schemas.microsoft.com/office/drawing/2014/main" id="{0AF70EBB-339E-C408-C50D-2ED4EE2B057A}"/>
              </a:ext>
            </a:extLst>
          </p:cNvPr>
          <p:cNvCxnSpPr>
            <a:cxnSpLocks/>
            <a:stCxn id="9" idx="1"/>
            <a:endCxn id="10" idx="3"/>
          </p:cNvCxnSpPr>
          <p:nvPr/>
        </p:nvCxnSpPr>
        <p:spPr>
          <a:xfrm flipH="1">
            <a:off x="10110651" y="1018038"/>
            <a:ext cx="29609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箭頭接點 11">
            <a:extLst>
              <a:ext uri="{FF2B5EF4-FFF2-40B4-BE49-F238E27FC236}">
                <a16:creationId xmlns:a16="http://schemas.microsoft.com/office/drawing/2014/main" id="{32B4620E-3F96-1357-F229-3F53EBA58071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>
            <a:off x="10959735" y="679286"/>
            <a:ext cx="1" cy="200252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52821D5B-5E6F-D281-B9E5-4E5994F50A26}"/>
              </a:ext>
            </a:extLst>
          </p:cNvPr>
          <p:cNvSpPr txBox="1"/>
          <p:nvPr/>
        </p:nvSpPr>
        <p:spPr>
          <a:xfrm>
            <a:off x="4310741" y="641556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chemeClr val="tx1"/>
                </a:solidFill>
                <a:latin typeface="Consolas" panose="020B0609020204030204" pitchFamily="49" charset="0"/>
                <a:ea typeface="Microsoft JhengHei" panose="020B0604030504040204" pitchFamily="34" charset="-120"/>
                <a:cs typeface="Consolas" panose="020B0609020204030204" pitchFamily="49" charset="0"/>
              </a:rPr>
              <a:t>from </a:t>
            </a:r>
            <a:r>
              <a:rPr lang="en-US" altLang="zh-TW" dirty="0" err="1">
                <a:solidFill>
                  <a:schemeClr val="tx1"/>
                </a:solidFill>
                <a:latin typeface="Consolas" panose="020B0609020204030204" pitchFamily="49" charset="0"/>
                <a:ea typeface="Microsoft JhengHei" panose="020B0604030504040204" pitchFamily="34" charset="-120"/>
                <a:cs typeface="Consolas" panose="020B0609020204030204" pitchFamily="49" charset="0"/>
              </a:rPr>
              <a:t>sklearn.metrics</a:t>
            </a:r>
            <a:r>
              <a:rPr lang="en-US" altLang="zh-TW" dirty="0">
                <a:solidFill>
                  <a:schemeClr val="tx1"/>
                </a:solidFill>
                <a:latin typeface="Consolas" panose="020B0609020204030204" pitchFamily="49" charset="0"/>
                <a:ea typeface="Microsoft JhengHei" panose="020B0604030504040204" pitchFamily="34" charset="-120"/>
                <a:cs typeface="Consolas" panose="020B0609020204030204" pitchFamily="49" charset="0"/>
              </a:rPr>
              <a:t> import </a:t>
            </a:r>
            <a:r>
              <a:rPr lang="en-US" altLang="zh-TW" dirty="0" err="1">
                <a:solidFill>
                  <a:schemeClr val="tx1"/>
                </a:solidFill>
                <a:latin typeface="Consolas" panose="020B0609020204030204" pitchFamily="49" charset="0"/>
                <a:ea typeface="Microsoft JhengHei" panose="020B0604030504040204" pitchFamily="34" charset="-120"/>
                <a:cs typeface="Consolas" panose="020B0609020204030204" pitchFamily="49" charset="0"/>
              </a:rPr>
              <a:t>accuracy_score</a:t>
            </a:r>
            <a:endParaRPr lang="en-US" altLang="zh-TW" dirty="0">
              <a:solidFill>
                <a:schemeClr val="tx1"/>
              </a:solidFill>
              <a:latin typeface="Consolas" panose="020B0609020204030204" pitchFamily="49" charset="0"/>
              <a:ea typeface="Microsoft JhengHei" panose="020B0604030504040204" pitchFamily="34" charset="-120"/>
              <a:cs typeface="Consolas" panose="020B0609020204030204" pitchFamily="49" charset="0"/>
            </a:endParaRPr>
          </a:p>
        </p:txBody>
      </p:sp>
      <p:cxnSp>
        <p:nvCxnSpPr>
          <p:cNvPr id="18" name="直線箭頭接點 17">
            <a:extLst>
              <a:ext uri="{FF2B5EF4-FFF2-40B4-BE49-F238E27FC236}">
                <a16:creationId xmlns:a16="http://schemas.microsoft.com/office/drawing/2014/main" id="{F16175C2-52D6-BE37-B49E-77C2999E8073}"/>
              </a:ext>
            </a:extLst>
          </p:cNvPr>
          <p:cNvCxnSpPr>
            <a:cxnSpLocks/>
            <a:stCxn id="16" idx="1"/>
          </p:cNvCxnSpPr>
          <p:nvPr/>
        </p:nvCxnSpPr>
        <p:spPr>
          <a:xfrm flipH="1" flipV="1">
            <a:off x="3808429" y="6230894"/>
            <a:ext cx="502312" cy="36933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3304E350-4AD3-57A5-9C2E-39345EB7DB4C}"/>
              </a:ext>
            </a:extLst>
          </p:cNvPr>
          <p:cNvSpPr txBox="1"/>
          <p:nvPr/>
        </p:nvSpPr>
        <p:spPr>
          <a:xfrm>
            <a:off x="6849323" y="3689585"/>
            <a:ext cx="3892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# </a:t>
            </a:r>
            <a:r>
              <a:rPr kumimoji="1" lang="zh-TW" altLang="en-US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找出數值最大的類別作爲模型預測</a:t>
            </a:r>
          </a:p>
        </p:txBody>
      </p:sp>
    </p:spTree>
    <p:extLst>
      <p:ext uri="{BB962C8B-B14F-4D97-AF65-F5344CB8AC3E}">
        <p14:creationId xmlns:p14="http://schemas.microsoft.com/office/powerpoint/2010/main" val="1044581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2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6CD83C5C-EA61-C255-DF28-E9CFF9EEA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3065145"/>
            <a:ext cx="3200400" cy="727709"/>
          </a:xfrm>
        </p:spPr>
        <p:txBody>
          <a:bodyPr anchor="ctr">
            <a:normAutofit/>
          </a:bodyPr>
          <a:lstStyle/>
          <a:p>
            <a:r>
              <a:rPr lang="en-US" altLang="zh-TW" sz="4800" dirty="0"/>
              <a:t>Thank you!</a:t>
            </a:r>
            <a:endParaRPr lang="zh-TW" altLang="en-US" sz="48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060AC63-905C-E7E8-4AEA-D711150C4E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53</a:t>
            </a:fld>
            <a:endParaRPr lang="en-US" dirty="0"/>
          </a:p>
        </p:txBody>
      </p:sp>
      <p:sp>
        <p:nvSpPr>
          <p:cNvPr id="8" name="內容版面配置區 2">
            <a:extLst>
              <a:ext uri="{FF2B5EF4-FFF2-40B4-BE49-F238E27FC236}">
                <a16:creationId xmlns:a16="http://schemas.microsoft.com/office/drawing/2014/main" id="{5CC2DB8D-FB34-E3BD-0CDD-276E352FE9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21802" y="2769461"/>
            <a:ext cx="4071257" cy="2046786"/>
          </a:xfrm>
        </p:spPr>
        <p:txBody>
          <a:bodyPr>
            <a:normAutofit fontScale="85000" lnSpcReduction="10000"/>
          </a:bodyPr>
          <a:lstStyle/>
          <a:p>
            <a:r>
              <a:rPr kumimoji="1" lang="en-US" altLang="zh-TW" sz="32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Instructor: </a:t>
            </a:r>
            <a:r>
              <a:rPr kumimoji="1" lang="zh-TW" altLang="en-US" sz="32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林英嘉</a:t>
            </a:r>
            <a:endParaRPr kumimoji="1" lang="en-US" altLang="zh-TW" sz="3200" dirty="0">
              <a:latin typeface="Calibri" panose="020F0502020204030204" pitchFamily="34" charset="0"/>
              <a:ea typeface="Microsoft JhengHei" panose="020B0604030504040204" pitchFamily="34" charset="-12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kumimoji="1" lang="en-US" altLang="zh-TW" sz="32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 ✉️ </a:t>
            </a:r>
            <a:r>
              <a:rPr kumimoji="1" lang="en-US" altLang="zh-TW" sz="3200" dirty="0" err="1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yjlin@cgu.edu.tw</a:t>
            </a:r>
            <a:endParaRPr kumimoji="1" lang="en-US" altLang="zh-TW" sz="3200" dirty="0">
              <a:latin typeface="Calibri" panose="020F0502020204030204" pitchFamily="34" charset="0"/>
              <a:ea typeface="Microsoft JhengHei" panose="020B0604030504040204" pitchFamily="34" charset="-12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kumimoji="1" lang="en-US" altLang="zh-TW" sz="32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TA: </a:t>
            </a:r>
            <a:r>
              <a:rPr kumimoji="1" lang="zh-TW" altLang="en-US" sz="32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劉美辰</a:t>
            </a:r>
          </a:p>
          <a:p>
            <a:pPr marL="0" indent="0">
              <a:buNone/>
            </a:pPr>
            <a:r>
              <a:rPr kumimoji="1" lang="zh-TW" altLang="en-US" sz="32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✉️ </a:t>
            </a:r>
            <a:r>
              <a:rPr kumimoji="1" lang="en-US" altLang="zh-TW" sz="32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m1461014@cgu.edu.tw</a:t>
            </a:r>
          </a:p>
          <a:p>
            <a:pPr marL="0" indent="0">
              <a:buNone/>
            </a:pPr>
            <a:endParaRPr kumimoji="1" lang="en-US" altLang="zh-TW" sz="3200" dirty="0">
              <a:latin typeface="Calibri" panose="020F0502020204030204" pitchFamily="34" charset="0"/>
              <a:ea typeface="Microsoft JhengHei" panose="020B0604030504040204" pitchFamily="34" charset="-12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23651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B71CD6B-E853-EC3C-BDD2-1AFC62570E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Entropy (</a:t>
            </a:r>
            <a:r>
              <a:rPr kumimoji="1" lang="zh-TW" altLang="en-US" dirty="0"/>
              <a:t>資訊理論</a:t>
            </a:r>
            <a:r>
              <a:rPr kumimoji="1" lang="en-US" altLang="zh-TW" dirty="0"/>
              <a:t>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D1BCE83-78EC-0A46-70ED-06B6038BF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CCDF0752-914B-C27E-6053-E3D684B80D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5202" y="1612784"/>
            <a:ext cx="3251442" cy="4579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941B07F2-CA25-40AB-6C2A-69CA7DF4B406}"/>
              </a:ext>
            </a:extLst>
          </p:cNvPr>
          <p:cNvSpPr txBox="1"/>
          <p:nvPr/>
        </p:nvSpPr>
        <p:spPr>
          <a:xfrm>
            <a:off x="7251763" y="6317246"/>
            <a:ext cx="43197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" altLang="zh-TW" sz="1400" dirty="0"/>
              <a:t>Figure source: https://</a:t>
            </a:r>
            <a:r>
              <a:rPr kumimoji="1" lang="en" altLang="zh-TW" sz="1400" dirty="0" err="1"/>
              <a:t>www.itsoc.org</a:t>
            </a:r>
            <a:r>
              <a:rPr kumimoji="1" lang="en" altLang="zh-TW" sz="1400" dirty="0"/>
              <a:t>/about/</a:t>
            </a:r>
            <a:r>
              <a:rPr kumimoji="1" lang="en" altLang="zh-TW" sz="1400" dirty="0" err="1"/>
              <a:t>shannon</a:t>
            </a:r>
            <a:endParaRPr kumimoji="1" lang="zh-TW" altLang="en-US" sz="1400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B68D48AA-BAE4-FBA2-BDF9-8D0BB3411112}"/>
              </a:ext>
            </a:extLst>
          </p:cNvPr>
          <p:cNvSpPr txBox="1"/>
          <p:nvPr/>
        </p:nvSpPr>
        <p:spPr>
          <a:xfrm>
            <a:off x="830317" y="1870841"/>
            <a:ext cx="6085490" cy="33483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Entropy (</a:t>
            </a:r>
            <a:r>
              <a:rPr kumimoji="1" lang="zh-TW" altLang="en-US" sz="2400" dirty="0"/>
              <a:t>熵</a:t>
            </a:r>
            <a:r>
              <a:rPr kumimoji="1" lang="en-US" altLang="zh-TW" sz="2400" dirty="0"/>
              <a:t>): </a:t>
            </a:r>
            <a:r>
              <a:rPr kumimoji="1" lang="zh-TW" altLang="en-US" sz="2400" dirty="0"/>
              <a:t>定義為不確定性的量度</a:t>
            </a:r>
            <a:endParaRPr kumimoji="1" lang="en-US" altLang="zh-TW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/>
              <a:t>特性：</a:t>
            </a:r>
            <a:endParaRPr kumimoji="1" lang="en-US" altLang="zh-TW" sz="24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/>
              <a:t>越不可能發生的事情，當它發生了，越會提供更多的資訊，</a:t>
            </a:r>
            <a:r>
              <a:rPr kumimoji="1" lang="en-US" altLang="zh-TW" sz="2400" dirty="0"/>
              <a:t>entropy</a:t>
            </a:r>
            <a:r>
              <a:rPr kumimoji="1" lang="zh-TW" altLang="en-US" sz="2400" dirty="0"/>
              <a:t> 就越高</a:t>
            </a:r>
            <a:endParaRPr kumimoji="1" lang="en-US" altLang="zh-TW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Claude Shannon </a:t>
            </a:r>
            <a:r>
              <a:rPr kumimoji="1" lang="zh-TW" altLang="en-US" sz="2400" dirty="0"/>
              <a:t>將熱力學的熵引入到資訊理論 </a:t>
            </a:r>
            <a:r>
              <a:rPr kumimoji="1" lang="en-US" altLang="zh-TW" sz="2400" dirty="0"/>
              <a:t>– </a:t>
            </a:r>
            <a:r>
              <a:rPr kumimoji="1" lang="zh-TW" altLang="en-US" sz="2400" dirty="0"/>
              <a:t>夏農熵</a:t>
            </a:r>
            <a:r>
              <a:rPr kumimoji="1" lang="en-US" altLang="zh-TW" sz="2400" dirty="0"/>
              <a:t> (Shannon entropy)</a:t>
            </a:r>
            <a:endParaRPr kumimoji="1"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3157604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BCE91AF-E462-C02C-DEF4-E799FC1C36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TW" dirty="0"/>
              <a:t>[</a:t>
            </a:r>
            <a:r>
              <a:rPr kumimoji="1" lang="zh-TW" altLang="en-US" dirty="0"/>
              <a:t>定義</a:t>
            </a:r>
            <a:r>
              <a:rPr kumimoji="1" lang="en-US" altLang="zh-TW" dirty="0"/>
              <a:t>] </a:t>
            </a:r>
            <a:r>
              <a:rPr kumimoji="1" lang="zh-TW" altLang="en-US" dirty="0"/>
              <a:t>事件發生的機率越低代表資訊量越高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BC44EF5-5DD0-F3BB-8091-7EF434D10E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太陽 4">
            <a:extLst>
              <a:ext uri="{FF2B5EF4-FFF2-40B4-BE49-F238E27FC236}">
                <a16:creationId xmlns:a16="http://schemas.microsoft.com/office/drawing/2014/main" id="{F05E008D-3BDE-7529-4A04-BAF7DA6618AF}"/>
              </a:ext>
            </a:extLst>
          </p:cNvPr>
          <p:cNvSpPr/>
          <p:nvPr/>
        </p:nvSpPr>
        <p:spPr>
          <a:xfrm>
            <a:off x="2402416" y="2452840"/>
            <a:ext cx="1208689" cy="1208689"/>
          </a:xfrm>
          <a:prstGeom prst="sun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pic>
        <p:nvPicPr>
          <p:cNvPr id="7" name="圖形 6" descr="下雨 外框">
            <a:extLst>
              <a:ext uri="{FF2B5EF4-FFF2-40B4-BE49-F238E27FC236}">
                <a16:creationId xmlns:a16="http://schemas.microsoft.com/office/drawing/2014/main" id="{0F221747-9DD4-0B3C-5950-FF0AF66372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52491" y="5106616"/>
            <a:ext cx="1308538" cy="1308538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C4B9DDA1-2512-4F16-CBE0-823E481E0DDB}"/>
              </a:ext>
            </a:extLst>
          </p:cNvPr>
          <p:cNvSpPr txBox="1"/>
          <p:nvPr/>
        </p:nvSpPr>
        <p:spPr>
          <a:xfrm>
            <a:off x="4220704" y="2764797"/>
            <a:ext cx="14399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3200" dirty="0"/>
              <a:t>50%</a:t>
            </a:r>
            <a:endParaRPr kumimoji="1" lang="zh-TW" altLang="en-US" sz="3200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B5C4F0FE-447D-8533-6D12-B195273E39E0}"/>
              </a:ext>
            </a:extLst>
          </p:cNvPr>
          <p:cNvSpPr txBox="1"/>
          <p:nvPr/>
        </p:nvSpPr>
        <p:spPr>
          <a:xfrm>
            <a:off x="4220703" y="5468497"/>
            <a:ext cx="14399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3200" dirty="0"/>
              <a:t>25%</a:t>
            </a:r>
            <a:endParaRPr kumimoji="1" lang="zh-TW" altLang="en-US" sz="3200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18FE4B66-3629-6C3D-8645-6E7F50CE2823}"/>
              </a:ext>
            </a:extLst>
          </p:cNvPr>
          <p:cNvSpPr txBox="1"/>
          <p:nvPr/>
        </p:nvSpPr>
        <p:spPr>
          <a:xfrm>
            <a:off x="4068300" y="1859671"/>
            <a:ext cx="17447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3200" b="1" dirty="0"/>
              <a:t>機率</a:t>
            </a:r>
            <a:r>
              <a:rPr kumimoji="1" lang="en-US" altLang="zh-TW" sz="3200" b="1" dirty="0"/>
              <a:t> (P)</a:t>
            </a:r>
            <a:endParaRPr kumimoji="1" lang="zh-TW" altLang="en-US" sz="3200" b="1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399431BD-DF38-6FEC-D944-E8C506409E1B}"/>
              </a:ext>
            </a:extLst>
          </p:cNvPr>
          <p:cNvSpPr txBox="1"/>
          <p:nvPr/>
        </p:nvSpPr>
        <p:spPr>
          <a:xfrm>
            <a:off x="6259707" y="1859670"/>
            <a:ext cx="17447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3200" b="1" dirty="0"/>
              <a:t> 1 / P</a:t>
            </a:r>
            <a:endParaRPr kumimoji="1" lang="zh-TW" altLang="en-US" sz="3200" b="1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252B330E-12B1-B725-94E3-98DD99586DC4}"/>
              </a:ext>
            </a:extLst>
          </p:cNvPr>
          <p:cNvSpPr txBox="1"/>
          <p:nvPr/>
        </p:nvSpPr>
        <p:spPr>
          <a:xfrm>
            <a:off x="6412108" y="2764797"/>
            <a:ext cx="14399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3200" dirty="0"/>
              <a:t>2</a:t>
            </a:r>
            <a:endParaRPr kumimoji="1" lang="zh-TW" altLang="en-US" sz="3200" dirty="0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6B006722-3FC8-7330-0BB5-20C6B3661877}"/>
              </a:ext>
            </a:extLst>
          </p:cNvPr>
          <p:cNvSpPr txBox="1"/>
          <p:nvPr/>
        </p:nvSpPr>
        <p:spPr>
          <a:xfrm>
            <a:off x="6412108" y="5468496"/>
            <a:ext cx="14399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3200" dirty="0"/>
              <a:t>4</a:t>
            </a:r>
            <a:endParaRPr kumimoji="1" lang="zh-TW" altLang="en-US" sz="3200" dirty="0"/>
          </a:p>
        </p:txBody>
      </p:sp>
      <p:pic>
        <p:nvPicPr>
          <p:cNvPr id="16" name="圖形 15" descr="雲朵 外框">
            <a:extLst>
              <a:ext uri="{FF2B5EF4-FFF2-40B4-BE49-F238E27FC236}">
                <a16:creationId xmlns:a16="http://schemas.microsoft.com/office/drawing/2014/main" id="{70AD312E-BEA6-C3C9-B70B-C8EF688CEE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88915" y="3867365"/>
            <a:ext cx="1033415" cy="1033415"/>
          </a:xfrm>
          <a:prstGeom prst="rect">
            <a:avLst/>
          </a:prstGeom>
        </p:spPr>
      </p:pic>
      <p:sp>
        <p:nvSpPr>
          <p:cNvPr id="17" name="文字方塊 16">
            <a:extLst>
              <a:ext uri="{FF2B5EF4-FFF2-40B4-BE49-F238E27FC236}">
                <a16:creationId xmlns:a16="http://schemas.microsoft.com/office/drawing/2014/main" id="{97A112E7-5424-68F5-4EA0-375E507C564B}"/>
              </a:ext>
            </a:extLst>
          </p:cNvPr>
          <p:cNvSpPr txBox="1"/>
          <p:nvPr/>
        </p:nvSpPr>
        <p:spPr>
          <a:xfrm>
            <a:off x="4220701" y="4091684"/>
            <a:ext cx="14399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3200" dirty="0"/>
              <a:t>25%</a:t>
            </a:r>
            <a:endParaRPr kumimoji="1" lang="zh-TW" altLang="en-US" sz="3200" dirty="0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BEECEA7D-DDEE-C85C-8B5C-B37559F367A3}"/>
              </a:ext>
            </a:extLst>
          </p:cNvPr>
          <p:cNvSpPr txBox="1"/>
          <p:nvPr/>
        </p:nvSpPr>
        <p:spPr>
          <a:xfrm>
            <a:off x="6412108" y="4091684"/>
            <a:ext cx="14399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3200" dirty="0"/>
              <a:t>4</a:t>
            </a:r>
            <a:endParaRPr kumimoji="1" lang="zh-TW" altLang="en-US" sz="3200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174A6A64-8739-57F6-9DEE-5B492BDF72E3}"/>
              </a:ext>
            </a:extLst>
          </p:cNvPr>
          <p:cNvSpPr txBox="1"/>
          <p:nvPr/>
        </p:nvSpPr>
        <p:spPr>
          <a:xfrm>
            <a:off x="6560553" y="1551840"/>
            <a:ext cx="1272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dirty="0">
                <a:solidFill>
                  <a:srgbClr val="FF0000"/>
                </a:solidFill>
              </a:rPr>
              <a:t>資訊量</a:t>
            </a:r>
          </a:p>
        </p:txBody>
      </p:sp>
    </p:spTree>
    <p:extLst>
      <p:ext uri="{BB962C8B-B14F-4D97-AF65-F5344CB8AC3E}">
        <p14:creationId xmlns:p14="http://schemas.microsoft.com/office/powerpoint/2010/main" val="562833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Title 1">
            <a:extLst>
              <a:ext uri="{FF2B5EF4-FFF2-40B4-BE49-F238E27FC236}">
                <a16:creationId xmlns:a16="http://schemas.microsoft.com/office/drawing/2014/main" id="{4BCBE237-2B24-27D4-99B0-4E5ABFDD6B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761" y="1735002"/>
            <a:ext cx="3200400" cy="2286000"/>
          </a:xfrm>
        </p:spPr>
        <p:txBody>
          <a:bodyPr/>
          <a:lstStyle/>
          <a:p>
            <a:r>
              <a:rPr lang="en-US" dirty="0" err="1"/>
              <a:t>從通訊的角度理解</a:t>
            </a:r>
            <a:r>
              <a:rPr lang="en-US" dirty="0"/>
              <a:t> Entropy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07B79DF-5E0D-05F6-CE6F-DE4206A560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19" r="31894" b="1"/>
          <a:stretch>
            <a:fillRect/>
          </a:stretch>
        </p:blipFill>
        <p:spPr bwMode="auto">
          <a:xfrm>
            <a:off x="4810027" y="800100"/>
            <a:ext cx="6492240" cy="5257800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5A3855A-381F-D16A-649A-ABDF34001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6113E31D-E2AB-40D1-8B51-AFA5AFEF393A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1D2B3814-1D9B-397A-0FB7-D6541AAEB49E}"/>
              </a:ext>
            </a:extLst>
          </p:cNvPr>
          <p:cNvSpPr txBox="1"/>
          <p:nvPr/>
        </p:nvSpPr>
        <p:spPr>
          <a:xfrm>
            <a:off x="5184743" y="6190509"/>
            <a:ext cx="55052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200" dirty="0"/>
              <a:t>Figure source: https://</a:t>
            </a:r>
            <a:r>
              <a:rPr kumimoji="1" lang="en-US" altLang="zh-TW" sz="1200" dirty="0" err="1"/>
              <a:t>newsweb.ncc.gov.tw</a:t>
            </a:r>
            <a:r>
              <a:rPr kumimoji="1" lang="en-US" altLang="zh-TW" sz="1200" dirty="0"/>
              <a:t>/201910/ch4.html</a:t>
            </a:r>
            <a:endParaRPr kumimoji="1" lang="zh-TW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9737174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799EE6D-29BF-8415-0CF0-EB8D661E8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通訊傳輸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8A58332-39C7-D2EF-9675-6087F794FE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圓角矩形 4">
            <a:extLst>
              <a:ext uri="{FF2B5EF4-FFF2-40B4-BE49-F238E27FC236}">
                <a16:creationId xmlns:a16="http://schemas.microsoft.com/office/drawing/2014/main" id="{6C289B81-2BCA-7C9B-F41C-1E334FEC08FC}"/>
              </a:ext>
            </a:extLst>
          </p:cNvPr>
          <p:cNvSpPr/>
          <p:nvPr/>
        </p:nvSpPr>
        <p:spPr>
          <a:xfrm>
            <a:off x="1206629" y="3489007"/>
            <a:ext cx="1404594" cy="763571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2400" dirty="0">
                <a:solidFill>
                  <a:schemeClr val="tx1"/>
                </a:solidFill>
              </a:rPr>
              <a:t>氣象局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DD157EEE-6006-E43B-C859-022A4C6119E6}"/>
              </a:ext>
            </a:extLst>
          </p:cNvPr>
          <p:cNvSpPr txBox="1"/>
          <p:nvPr/>
        </p:nvSpPr>
        <p:spPr>
          <a:xfrm>
            <a:off x="3563331" y="2657762"/>
            <a:ext cx="91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3600" dirty="0"/>
              <a:t>🌵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7FC798BB-CF27-EE63-2246-DE2A6766148E}"/>
              </a:ext>
            </a:extLst>
          </p:cNvPr>
          <p:cNvSpPr txBox="1"/>
          <p:nvPr/>
        </p:nvSpPr>
        <p:spPr>
          <a:xfrm>
            <a:off x="3563331" y="5078139"/>
            <a:ext cx="91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3600" dirty="0"/>
              <a:t>🇹🇼</a:t>
            </a:r>
          </a:p>
        </p:txBody>
      </p:sp>
      <p:sp>
        <p:nvSpPr>
          <p:cNvPr id="9" name="太陽 8">
            <a:extLst>
              <a:ext uri="{FF2B5EF4-FFF2-40B4-BE49-F238E27FC236}">
                <a16:creationId xmlns:a16="http://schemas.microsoft.com/office/drawing/2014/main" id="{47DFAC4E-C37D-0B23-735F-FC34C60F26EE}"/>
              </a:ext>
            </a:extLst>
          </p:cNvPr>
          <p:cNvSpPr/>
          <p:nvPr/>
        </p:nvSpPr>
        <p:spPr>
          <a:xfrm>
            <a:off x="5345237" y="4400481"/>
            <a:ext cx="584776" cy="584776"/>
          </a:xfrm>
          <a:prstGeom prst="sun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pic>
        <p:nvPicPr>
          <p:cNvPr id="10" name="圖形 9" descr="下雨 外框">
            <a:extLst>
              <a:ext uri="{FF2B5EF4-FFF2-40B4-BE49-F238E27FC236}">
                <a16:creationId xmlns:a16="http://schemas.microsoft.com/office/drawing/2014/main" id="{9F632FCB-5A93-8CE9-7710-655FCD437B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45237" y="5846632"/>
            <a:ext cx="584775" cy="584775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F1F9FD73-5AA3-8759-5B59-169A9EF16C25}"/>
              </a:ext>
            </a:extLst>
          </p:cNvPr>
          <p:cNvSpPr txBox="1"/>
          <p:nvPr/>
        </p:nvSpPr>
        <p:spPr>
          <a:xfrm>
            <a:off x="5930012" y="4478563"/>
            <a:ext cx="14399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dirty="0"/>
              <a:t>50%</a:t>
            </a:r>
            <a:endParaRPr kumimoji="1" lang="zh-TW" altLang="en-US" sz="2400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03703EE2-C034-C653-BE67-839DFDD279E1}"/>
              </a:ext>
            </a:extLst>
          </p:cNvPr>
          <p:cNvSpPr txBox="1"/>
          <p:nvPr/>
        </p:nvSpPr>
        <p:spPr>
          <a:xfrm>
            <a:off x="5930012" y="5892725"/>
            <a:ext cx="14399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dirty="0"/>
              <a:t>25%</a:t>
            </a:r>
            <a:endParaRPr kumimoji="1" lang="zh-TW" altLang="en-US" sz="2400" dirty="0"/>
          </a:p>
        </p:txBody>
      </p:sp>
      <p:pic>
        <p:nvPicPr>
          <p:cNvPr id="13" name="圖形 12" descr="雲朵 外框">
            <a:extLst>
              <a:ext uri="{FF2B5EF4-FFF2-40B4-BE49-F238E27FC236}">
                <a16:creationId xmlns:a16="http://schemas.microsoft.com/office/drawing/2014/main" id="{049E7B06-6F40-CFCA-FBC9-06BD31D31E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45238" y="5123026"/>
            <a:ext cx="584775" cy="584775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664A23C3-C72C-FFF7-0469-E43F5D38E1AD}"/>
              </a:ext>
            </a:extLst>
          </p:cNvPr>
          <p:cNvSpPr txBox="1"/>
          <p:nvPr/>
        </p:nvSpPr>
        <p:spPr>
          <a:xfrm>
            <a:off x="5920269" y="5185644"/>
            <a:ext cx="14399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dirty="0"/>
              <a:t>25%</a:t>
            </a:r>
            <a:endParaRPr kumimoji="1" lang="zh-TW" altLang="en-US" sz="2400" dirty="0"/>
          </a:p>
        </p:txBody>
      </p:sp>
      <p:sp>
        <p:nvSpPr>
          <p:cNvPr id="15" name="太陽 14">
            <a:extLst>
              <a:ext uri="{FF2B5EF4-FFF2-40B4-BE49-F238E27FC236}">
                <a16:creationId xmlns:a16="http://schemas.microsoft.com/office/drawing/2014/main" id="{E14768DB-6CFF-9AEC-8707-1416C720722E}"/>
              </a:ext>
            </a:extLst>
          </p:cNvPr>
          <p:cNvSpPr/>
          <p:nvPr/>
        </p:nvSpPr>
        <p:spPr>
          <a:xfrm>
            <a:off x="5345633" y="2626890"/>
            <a:ext cx="584776" cy="584776"/>
          </a:xfrm>
          <a:prstGeom prst="sun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23BFF991-E9CD-22A0-0033-AA5A8537004C}"/>
              </a:ext>
            </a:extLst>
          </p:cNvPr>
          <p:cNvSpPr txBox="1"/>
          <p:nvPr/>
        </p:nvSpPr>
        <p:spPr>
          <a:xfrm>
            <a:off x="5930012" y="2700663"/>
            <a:ext cx="14399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dirty="0"/>
              <a:t>100%</a:t>
            </a:r>
            <a:endParaRPr kumimoji="1" lang="zh-TW" altLang="en-US" sz="2400" dirty="0"/>
          </a:p>
        </p:txBody>
      </p:sp>
      <p:cxnSp>
        <p:nvCxnSpPr>
          <p:cNvPr id="18" name="直線箭頭接點 17">
            <a:extLst>
              <a:ext uri="{FF2B5EF4-FFF2-40B4-BE49-F238E27FC236}">
                <a16:creationId xmlns:a16="http://schemas.microsoft.com/office/drawing/2014/main" id="{ECB93AC9-3D2C-528D-E825-182D63D87081}"/>
              </a:ext>
            </a:extLst>
          </p:cNvPr>
          <p:cNvCxnSpPr>
            <a:cxnSpLocks/>
          </p:cNvCxnSpPr>
          <p:nvPr/>
        </p:nvCxnSpPr>
        <p:spPr>
          <a:xfrm flipV="1">
            <a:off x="2894028" y="3393650"/>
            <a:ext cx="572679" cy="41242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箭頭接點 19">
            <a:extLst>
              <a:ext uri="{FF2B5EF4-FFF2-40B4-BE49-F238E27FC236}">
                <a16:creationId xmlns:a16="http://schemas.microsoft.com/office/drawing/2014/main" id="{5DE813A3-8300-47A0-F3E3-08152267974B}"/>
              </a:ext>
            </a:extLst>
          </p:cNvPr>
          <p:cNvCxnSpPr>
            <a:cxnSpLocks/>
          </p:cNvCxnSpPr>
          <p:nvPr/>
        </p:nvCxnSpPr>
        <p:spPr>
          <a:xfrm>
            <a:off x="2894028" y="4252578"/>
            <a:ext cx="572679" cy="41242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圓角矩形圖說文字 23">
            <a:extLst>
              <a:ext uri="{FF2B5EF4-FFF2-40B4-BE49-F238E27FC236}">
                <a16:creationId xmlns:a16="http://schemas.microsoft.com/office/drawing/2014/main" id="{8883B13C-B3E4-EFBE-CB3E-12776276FAC6}"/>
              </a:ext>
            </a:extLst>
          </p:cNvPr>
          <p:cNvSpPr/>
          <p:nvPr/>
        </p:nvSpPr>
        <p:spPr>
          <a:xfrm>
            <a:off x="7954308" y="2610091"/>
            <a:ext cx="2686640" cy="630944"/>
          </a:xfrm>
          <a:prstGeom prst="wedgeRoundRectCallou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solidFill>
                  <a:schemeClr val="tx1"/>
                </a:solidFill>
              </a:rPr>
              <a:t>今天是晴天。</a:t>
            </a:r>
          </a:p>
        </p:txBody>
      </p:sp>
      <p:sp>
        <p:nvSpPr>
          <p:cNvPr id="26" name="圓角矩形圖說文字 25">
            <a:extLst>
              <a:ext uri="{FF2B5EF4-FFF2-40B4-BE49-F238E27FC236}">
                <a16:creationId xmlns:a16="http://schemas.microsoft.com/office/drawing/2014/main" id="{4F330D58-8EFD-24D4-EDA9-42B5EF5CE565}"/>
              </a:ext>
            </a:extLst>
          </p:cNvPr>
          <p:cNvSpPr/>
          <p:nvPr/>
        </p:nvSpPr>
        <p:spPr>
          <a:xfrm>
            <a:off x="7954308" y="5085832"/>
            <a:ext cx="2686640" cy="630944"/>
          </a:xfrm>
          <a:prstGeom prst="wedgeRoundRectCallou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TW" altLang="en-US" dirty="0">
                <a:solidFill>
                  <a:schemeClr val="tx1"/>
                </a:solidFill>
              </a:rPr>
              <a:t>今天白天艷陽高照，但可能有午後雷震雨。</a:t>
            </a: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1D597E3A-28EE-33D1-E893-F25605FD312B}"/>
              </a:ext>
            </a:extLst>
          </p:cNvPr>
          <p:cNvSpPr txBox="1"/>
          <p:nvPr/>
        </p:nvSpPr>
        <p:spPr>
          <a:xfrm>
            <a:off x="461912" y="1688099"/>
            <a:ext cx="76074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2000" dirty="0"/>
              <a:t>越不驚訝的資訊，傳遞的資訊量越少，可以節省通訊傳輸成本。</a:t>
            </a:r>
          </a:p>
        </p:txBody>
      </p:sp>
    </p:spTree>
    <p:extLst>
      <p:ext uri="{BB962C8B-B14F-4D97-AF65-F5344CB8AC3E}">
        <p14:creationId xmlns:p14="http://schemas.microsoft.com/office/powerpoint/2010/main" val="2168698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/>
      <p:bldP spid="8" grpId="0"/>
      <p:bldP spid="9" grpId="0" animBg="1"/>
      <p:bldP spid="11" grpId="0"/>
      <p:bldP spid="12" grpId="0"/>
      <p:bldP spid="14" grpId="0"/>
      <p:bldP spid="15" grpId="0" animBg="1"/>
      <p:bldP spid="16" grpId="0"/>
      <p:bldP spid="24" grpId="0" animBg="1"/>
      <p:bldP spid="26" grpId="0" animBg="1"/>
    </p:bldLst>
  </p:timing>
</p:sld>
</file>

<file path=ppt/theme/theme1.xml><?xml version="1.0" encoding="utf-8"?>
<a:theme xmlns:a="http://schemas.openxmlformats.org/drawingml/2006/main" name="回顧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urse_template_DL" id="{E71C07C9-5718-B34F-9EA9-A4FDE47A262C}" vid="{F05AA8C9-6C58-904C-AE8A-42257BEE94D0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回顧</Template>
  <TotalTime>8114</TotalTime>
  <Words>3563</Words>
  <Application>Microsoft Macintosh PowerPoint</Application>
  <PresentationFormat>寬螢幕</PresentationFormat>
  <Paragraphs>769</Paragraphs>
  <Slides>53</Slides>
  <Notes>14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53</vt:i4>
      </vt:variant>
    </vt:vector>
  </HeadingPairs>
  <TitlesOfParts>
    <vt:vector size="61" baseType="lpstr">
      <vt:lpstr>Microsoft JhengHei</vt:lpstr>
      <vt:lpstr>Aptos</vt:lpstr>
      <vt:lpstr>Arial</vt:lpstr>
      <vt:lpstr>Calibri</vt:lpstr>
      <vt:lpstr>Cambria Math</vt:lpstr>
      <vt:lpstr>Consolas</vt:lpstr>
      <vt:lpstr>Menlo</vt:lpstr>
      <vt:lpstr>回顧</vt:lpstr>
      <vt:lpstr>深度學習 Deep Learning</vt:lpstr>
      <vt:lpstr>Outline</vt:lpstr>
      <vt:lpstr>[Recap] 深度學習模型訓練流程</vt:lpstr>
      <vt:lpstr>Forward Pass and Objective Function</vt:lpstr>
      <vt:lpstr>Forward Pass and Objective Function</vt:lpstr>
      <vt:lpstr>Entropy (資訊理論)</vt:lpstr>
      <vt:lpstr>[定義] 事件發生的機率越低代表資訊量越高</vt:lpstr>
      <vt:lpstr>從通訊的角度理解 Entropy</vt:lpstr>
      <vt:lpstr>通訊傳輸</vt:lpstr>
      <vt:lpstr>Entropy：最低的傳輸成本</vt:lpstr>
      <vt:lpstr>Entropy：最低的傳輸成本 (以🇹🇼為例)</vt:lpstr>
      <vt:lpstr>Entropy：最低的傳輸成本 (以🌵為例)</vt:lpstr>
      <vt:lpstr>從ML的角度理解 Cross-Entropy</vt:lpstr>
      <vt:lpstr>Cross-Entropy：可能不是最低的傳輸成本</vt:lpstr>
      <vt:lpstr>Cross-entropy (Case1)</vt:lpstr>
      <vt:lpstr>Cross-entropy (Case2)</vt:lpstr>
      <vt:lpstr>[定義] 機率分佈</vt:lpstr>
      <vt:lpstr>Summary for Cross-entropy</vt:lpstr>
      <vt:lpstr>為什麼分類任務不用 MSE?</vt:lpstr>
      <vt:lpstr>實作細節</vt:lpstr>
      <vt:lpstr>Cross-entropy in ML</vt:lpstr>
      <vt:lpstr>Cross-entropy in ML</vt:lpstr>
      <vt:lpstr>Cross-entropy in ML</vt:lpstr>
      <vt:lpstr>Cross-entropy 公式</vt:lpstr>
      <vt:lpstr>如何把模型輸出變成機率值 (0~1)？</vt:lpstr>
      <vt:lpstr>兩種方法來做 Binary Classification</vt:lpstr>
      <vt:lpstr>如何對一個模型輸出值取機率值 (0~1)？</vt:lpstr>
      <vt:lpstr>Multi-class vs. Multi-label Classification</vt:lpstr>
      <vt:lpstr>[注意事項] Multi-label Classification</vt:lpstr>
      <vt:lpstr>Multi-class vs. Multi-label Classification</vt:lpstr>
      <vt:lpstr>深度學習 Deep Learning</vt:lpstr>
      <vt:lpstr>PyTorch Tutorial</vt:lpstr>
      <vt:lpstr>[Recap] 深度學習模型訓練流程</vt:lpstr>
      <vt:lpstr>Steps for building your first PyTorch program</vt:lpstr>
      <vt:lpstr>Step 1: Prepare the dataset</vt:lpstr>
      <vt:lpstr>What is a dataset?</vt:lpstr>
      <vt:lpstr>Step 1-2: 建立 PyTorch Dataset</vt:lpstr>
      <vt:lpstr>Step 1-2: 建立 PyTorch Dataset</vt:lpstr>
      <vt:lpstr>Step 1-2: 建立 PyTorch Dataset</vt:lpstr>
      <vt:lpstr>Step 1-3: 建立 DataLoader</vt:lpstr>
      <vt:lpstr>Advantages of batching</vt:lpstr>
      <vt:lpstr>Step 2-1: Construct the model </vt:lpstr>
      <vt:lpstr>為什麼需要 super().__init__() ?</vt:lpstr>
      <vt:lpstr>ImageNet Competition</vt:lpstr>
      <vt:lpstr>Step 2-2: Define the optimizer</vt:lpstr>
      <vt:lpstr>Step 2-2: Define the loss function</vt:lpstr>
      <vt:lpstr>Step 2-2: 訓練過程中的模型輸出</vt:lpstr>
      <vt:lpstr>Step 3: 訓練模型</vt:lpstr>
      <vt:lpstr>Step 3: 訓練模型</vt:lpstr>
      <vt:lpstr>Step 3: 訓練模型</vt:lpstr>
      <vt:lpstr>Step 4: 模型評估</vt:lpstr>
      <vt:lpstr>Step 4: 模型評估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深度學習 Deep Learning</dc:title>
  <dc:creator>林英嘉</dc:creator>
  <cp:lastModifiedBy>英嘉 林</cp:lastModifiedBy>
  <cp:revision>1157</cp:revision>
  <dcterms:created xsi:type="dcterms:W3CDTF">2025-02-06T07:16:08Z</dcterms:created>
  <dcterms:modified xsi:type="dcterms:W3CDTF">2025-09-30T15:25:33Z</dcterms:modified>
</cp:coreProperties>
</file>